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75" r:id="rId4"/>
    <p:sldId id="276" r:id="rId5"/>
    <p:sldId id="256" r:id="rId6"/>
    <p:sldId id="263" r:id="rId7"/>
    <p:sldId id="264" r:id="rId8"/>
    <p:sldId id="269" r:id="rId9"/>
    <p:sldId id="266" r:id="rId10"/>
    <p:sldId id="270" r:id="rId11"/>
    <p:sldId id="267" r:id="rId12"/>
    <p:sldId id="271" r:id="rId13"/>
    <p:sldId id="272" r:id="rId14"/>
    <p:sldId id="265" r:id="rId15"/>
    <p:sldId id="273" r:id="rId16"/>
    <p:sldId id="274" r:id="rId17"/>
    <p:sldId id="277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2" autoAdjust="0"/>
  </p:normalViewPr>
  <p:slideViewPr>
    <p:cSldViewPr>
      <p:cViewPr>
        <p:scale>
          <a:sx n="70" d="100"/>
          <a:sy n="7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900E0-E5FF-4A7A-9C91-0D9B6D06398B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7F718-786E-4054-8B19-FCB0841274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85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FCE06-FBC4-4F88-8EB4-AF39B0EEEAD5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F718-786E-4054-8B19-FCB0841274E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BEA33-04BD-47EB-AEB5-114EC151CF64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8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indent="0">
              <a:buNone/>
            </a:pPr>
            <a:r>
              <a:rPr lang="it-IT" sz="1200" i="1" dirty="0" err="1" smtClean="0"/>
              <a:t>Isokinetic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dynamometry</a:t>
            </a:r>
            <a:r>
              <a:rPr lang="it-IT" sz="1200" dirty="0" smtClean="0"/>
              <a:t> (</a:t>
            </a:r>
            <a:r>
              <a:rPr lang="it-IT" sz="1200" dirty="0" err="1" smtClean="0"/>
              <a:t>maximal</a:t>
            </a:r>
            <a:r>
              <a:rPr lang="it-IT" sz="1200" dirty="0" smtClean="0"/>
              <a:t> </a:t>
            </a:r>
            <a:r>
              <a:rPr lang="it-IT" sz="1200" dirty="0" err="1" smtClean="0"/>
              <a:t>strength</a:t>
            </a:r>
            <a:r>
              <a:rPr lang="it-IT" sz="1200" dirty="0" smtClean="0"/>
              <a:t>; </a:t>
            </a:r>
            <a:r>
              <a:rPr lang="it-IT" sz="1200" dirty="0" err="1" smtClean="0"/>
              <a:t>total</a:t>
            </a:r>
            <a:r>
              <a:rPr lang="it-IT" sz="1200" dirty="0" smtClean="0"/>
              <a:t> work endurance)</a:t>
            </a:r>
          </a:p>
          <a:p>
            <a:pPr marL="355600" indent="0">
              <a:buNone/>
            </a:pPr>
            <a:r>
              <a:rPr lang="en-GB" sz="1200" i="1" dirty="0" smtClean="0"/>
              <a:t>Functional measures </a:t>
            </a:r>
            <a:r>
              <a:rPr lang="en-GB" sz="1200" dirty="0" smtClean="0"/>
              <a:t>(6MWT; TUG; </a:t>
            </a:r>
            <a:r>
              <a:rPr lang="en-US" sz="1200" dirty="0" smtClean="0"/>
              <a:t>10MWT) </a:t>
            </a:r>
          </a:p>
          <a:p>
            <a:pPr marL="355600" indent="0">
              <a:buNone/>
            </a:pPr>
            <a:r>
              <a:rPr lang="en-US" sz="1200" i="1" dirty="0" smtClean="0">
                <a:solidFill>
                  <a:srgbClr val="FF0000"/>
                </a:solidFill>
              </a:rPr>
              <a:t>Rating scales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BEA33-04BD-47EB-AEB5-114EC151CF64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2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indent="0">
              <a:buNone/>
            </a:pPr>
            <a:r>
              <a:rPr lang="it-IT" sz="1200" i="1" dirty="0" err="1" smtClean="0"/>
              <a:t>Isokinetic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dynamometry</a:t>
            </a:r>
            <a:r>
              <a:rPr lang="it-IT" sz="1200" dirty="0" smtClean="0"/>
              <a:t> (</a:t>
            </a:r>
            <a:r>
              <a:rPr lang="it-IT" sz="1200" dirty="0" err="1" smtClean="0"/>
              <a:t>maximal</a:t>
            </a:r>
            <a:r>
              <a:rPr lang="it-IT" sz="1200" dirty="0" smtClean="0"/>
              <a:t> </a:t>
            </a:r>
            <a:r>
              <a:rPr lang="it-IT" sz="1200" dirty="0" err="1" smtClean="0"/>
              <a:t>strength</a:t>
            </a:r>
            <a:r>
              <a:rPr lang="it-IT" sz="1200" dirty="0" smtClean="0"/>
              <a:t>; </a:t>
            </a:r>
            <a:r>
              <a:rPr lang="it-IT" sz="1200" dirty="0" err="1" smtClean="0"/>
              <a:t>total</a:t>
            </a:r>
            <a:r>
              <a:rPr lang="it-IT" sz="1200" dirty="0" smtClean="0"/>
              <a:t> work endurance)</a:t>
            </a:r>
          </a:p>
          <a:p>
            <a:pPr marL="355600" indent="0">
              <a:buNone/>
            </a:pPr>
            <a:r>
              <a:rPr lang="en-GB" sz="1200" i="1" dirty="0" smtClean="0"/>
              <a:t>Functional measures </a:t>
            </a:r>
            <a:r>
              <a:rPr lang="en-GB" sz="1200" dirty="0" smtClean="0"/>
              <a:t>(6MWT; TUG; </a:t>
            </a:r>
            <a:r>
              <a:rPr lang="en-US" sz="1200" dirty="0" smtClean="0"/>
              <a:t>10MWT) </a:t>
            </a:r>
          </a:p>
          <a:p>
            <a:pPr marL="355600" indent="0">
              <a:buNone/>
            </a:pPr>
            <a:r>
              <a:rPr lang="en-US" sz="1200" i="1" dirty="0" smtClean="0">
                <a:solidFill>
                  <a:srgbClr val="FF0000"/>
                </a:solidFill>
              </a:rPr>
              <a:t>Rating scales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BEA33-04BD-47EB-AEB5-114EC151CF64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26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5600" indent="0">
              <a:buNone/>
            </a:pPr>
            <a:r>
              <a:rPr lang="it-IT" sz="1200" i="1" dirty="0" err="1" smtClean="0"/>
              <a:t>Isokinetic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dynamometry</a:t>
            </a:r>
            <a:r>
              <a:rPr lang="it-IT" sz="1200" dirty="0" smtClean="0"/>
              <a:t> (</a:t>
            </a:r>
            <a:r>
              <a:rPr lang="it-IT" sz="1200" dirty="0" err="1" smtClean="0"/>
              <a:t>maximal</a:t>
            </a:r>
            <a:r>
              <a:rPr lang="it-IT" sz="1200" dirty="0" smtClean="0"/>
              <a:t> </a:t>
            </a:r>
            <a:r>
              <a:rPr lang="it-IT" sz="1200" dirty="0" err="1" smtClean="0"/>
              <a:t>strength</a:t>
            </a:r>
            <a:r>
              <a:rPr lang="it-IT" sz="1200" dirty="0" smtClean="0"/>
              <a:t>; </a:t>
            </a:r>
            <a:r>
              <a:rPr lang="it-IT" sz="1200" dirty="0" err="1" smtClean="0"/>
              <a:t>total</a:t>
            </a:r>
            <a:r>
              <a:rPr lang="it-IT" sz="1200" dirty="0" smtClean="0"/>
              <a:t> work endurance)</a:t>
            </a:r>
          </a:p>
          <a:p>
            <a:pPr marL="355600" indent="0">
              <a:buNone/>
            </a:pPr>
            <a:r>
              <a:rPr lang="en-GB" sz="1200" i="1" dirty="0" smtClean="0"/>
              <a:t>Functional measures </a:t>
            </a:r>
            <a:r>
              <a:rPr lang="en-GB" sz="1200" dirty="0" smtClean="0"/>
              <a:t>(6MWT; TUG; </a:t>
            </a:r>
            <a:r>
              <a:rPr lang="en-US" sz="1200" dirty="0" smtClean="0"/>
              <a:t>10MWT) </a:t>
            </a:r>
          </a:p>
          <a:p>
            <a:pPr marL="355600" indent="0">
              <a:buNone/>
            </a:pPr>
            <a:r>
              <a:rPr lang="en-US" sz="1200" i="1" dirty="0" smtClean="0">
                <a:solidFill>
                  <a:srgbClr val="FF0000"/>
                </a:solidFill>
              </a:rPr>
              <a:t>Rating scales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BEA33-04BD-47EB-AEB5-114EC151CF64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2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630AA-AAF4-4F49-9DF9-6D31E81358C0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5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9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81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44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09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75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3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1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61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0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8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04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48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85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34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89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35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8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5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3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86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3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716B-0A5A-4C70-81BF-E61E20A4860D}" type="datetimeFigureOut">
              <a:rPr lang="it-IT" smtClean="0"/>
              <a:pPr/>
              <a:t>17/11/2017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1969-A2FE-421F-A6B5-DED4B1151AF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3BE1-C397-4F5F-AFB8-724961143A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D43C-52F9-4067-90D4-142C41BB15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6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A885-2857-4E80-90DC-9600397B6BB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17/11/2017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A4BBB-62EB-4CC6-A97A-A0F6F6D9B6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7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isi.it/sites/default/files/contenuto_generico/immagini/logo_vertical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2376264" cy="26369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683568" y="2924944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2060"/>
                </a:solidFill>
              </a:rPr>
              <a:t>CORSO </a:t>
            </a:r>
            <a:r>
              <a:rPr lang="it-IT" sz="4400" b="1" dirty="0" err="1" smtClean="0">
                <a:solidFill>
                  <a:srgbClr val="002060"/>
                </a:solidFill>
              </a:rPr>
              <a:t>DI</a:t>
            </a:r>
            <a:r>
              <a:rPr lang="it-IT" sz="4400" b="1" dirty="0" smtClean="0">
                <a:solidFill>
                  <a:srgbClr val="002060"/>
                </a:solidFill>
              </a:rPr>
              <a:t> LAUREA MAGISTRALE IN </a:t>
            </a:r>
          </a:p>
          <a:p>
            <a:pPr algn="ctr"/>
            <a:r>
              <a:rPr lang="it-IT" sz="4400" b="1" dirty="0" smtClean="0">
                <a:solidFill>
                  <a:srgbClr val="002060"/>
                </a:solidFill>
              </a:rPr>
              <a:t>SCIENZE DELLA RIABILITAZIONE</a:t>
            </a:r>
            <a:endParaRPr lang="it-IT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r"/>
            <a:r>
              <a:rPr lang="it-IT" sz="4000" b="1" smtClean="0"/>
              <a:t> Analisi dei dati</a:t>
            </a:r>
            <a:endParaRPr lang="en-US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68152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b="1" smtClean="0"/>
              <a:t>Riproducibilità delle misurazioni</a:t>
            </a:r>
          </a:p>
          <a:p>
            <a:pPr marL="0" indent="0">
              <a:buNone/>
            </a:pPr>
            <a:r>
              <a:rPr lang="it-IT" sz="2800" smtClean="0"/>
              <a:t>Correlazione intraclasse (ICC)</a:t>
            </a:r>
          </a:p>
          <a:p>
            <a:pPr marL="0" indent="0">
              <a:buNone/>
            </a:pPr>
            <a:r>
              <a:rPr lang="it-IT" sz="2800" smtClean="0"/>
              <a:t>Coefficiente di variazione % (CV%)</a:t>
            </a:r>
          </a:p>
          <a:p>
            <a:pPr marL="0" indent="0">
              <a:buNone/>
            </a:pPr>
            <a:endParaRPr lang="it-IT" sz="2800" b="1" smtClean="0"/>
          </a:p>
          <a:p>
            <a:pPr marL="0" indent="0">
              <a:buNone/>
            </a:pPr>
            <a:r>
              <a:rPr lang="it-IT" sz="2800" b="1" smtClean="0"/>
              <a:t>Analisi di gruppo</a:t>
            </a:r>
          </a:p>
          <a:p>
            <a:pPr marL="0" indent="0">
              <a:buNone/>
            </a:pPr>
            <a:r>
              <a:rPr lang="it-IT" sz="2800" smtClean="0"/>
              <a:t>ANOVA per misure ripetute</a:t>
            </a:r>
          </a:p>
          <a:p>
            <a:pPr marL="0" indent="0">
              <a:buNone/>
            </a:pPr>
            <a:endParaRPr lang="it-IT" sz="2800" smtClean="0"/>
          </a:p>
          <a:p>
            <a:pPr marL="0" indent="0">
              <a:buNone/>
            </a:pPr>
            <a:r>
              <a:rPr lang="it-IT" sz="2800" b="1" smtClean="0"/>
              <a:t>Analisi individuale</a:t>
            </a:r>
          </a:p>
          <a:p>
            <a:pPr marL="0" indent="0">
              <a:buNone/>
            </a:pPr>
            <a:r>
              <a:rPr lang="it-IT" sz="2800" smtClean="0"/>
              <a:t>Metodo delle 2 deviazioni standard</a:t>
            </a:r>
          </a:p>
          <a:p>
            <a:pPr marL="0" indent="0">
              <a:buNone/>
            </a:pPr>
            <a:r>
              <a:rPr lang="it-IT" sz="2800"/>
              <a:t>Differenza minima reale </a:t>
            </a:r>
            <a:r>
              <a:rPr lang="it-IT" sz="2800" smtClean="0"/>
              <a:t>individuale (SRDi)</a:t>
            </a:r>
            <a:endParaRPr lang="it-IT" sz="2800"/>
          </a:p>
          <a:p>
            <a:pPr marL="0" indent="0">
              <a:buNone/>
            </a:pPr>
            <a:endParaRPr lang="it-IT" sz="2800" smtClean="0"/>
          </a:p>
        </p:txBody>
      </p:sp>
      <p:cxnSp>
        <p:nvCxnSpPr>
          <p:cNvPr id="4" name="Connettore 1 3"/>
          <p:cNvCxnSpPr/>
          <p:nvPr/>
        </p:nvCxnSpPr>
        <p:spPr>
          <a:xfrm flipH="1">
            <a:off x="467544" y="836712"/>
            <a:ext cx="82089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2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36646" r="22165" b="15819"/>
          <a:stretch/>
        </p:blipFill>
        <p:spPr bwMode="auto">
          <a:xfrm>
            <a:off x="179512" y="1916202"/>
            <a:ext cx="8856984" cy="417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smtClean="0"/>
              <a:t> Partecipanti</a:t>
            </a:r>
            <a:endParaRPr lang="en-US" sz="4000" b="1" dirty="0"/>
          </a:p>
        </p:txBody>
      </p:sp>
      <p:cxnSp>
        <p:nvCxnSpPr>
          <p:cNvPr id="6" name="Connettore 1 5"/>
          <p:cNvCxnSpPr/>
          <p:nvPr/>
        </p:nvCxnSpPr>
        <p:spPr>
          <a:xfrm flipH="1">
            <a:off x="467544" y="836712"/>
            <a:ext cx="82089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3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xMTEBUTEhIWFRUXGBYaFxUYFxgVFxgaHxkaHRceHR4eHSggGBolHRoaIjEhMSktLi4uGB8zODMtNyotLisBCgoKDg0OGxAQGy0lHyYtLS0uLS0tKzUtLS8tNS0vLS01LS0tLS01LTAtNzEtLS0rLS4tLS0tLS0tLTUtLS0tL//AABEIAFAB8QMBIgACEQEDEQH/xAAcAAACAgMBAQAAAAAAAAAAAAAABwUGAQQIAwL/xABNEAACAQMCAwQECgYFCwQDAAABAgMABBEFEgYhMQcTIkFRYXGBCBQjMjVyc5GxsjM0QnShsxVSYoLCFyU2VIOio8HR0vAkQ2PhFlPD/8QAGQEAAwEBAQAAAAAAAAAAAAAAAAECAwQF/8QAMhEAAgECAwUGBgIDAQAAAAAAAAECAxEEITESE0FRcSIzYaHR8DI0gZGx4ULBBRTxYv/aAAwDAQACEQMRAD8Am9S7bbeGR4jZz742ZGBaMAMpIPME+YNA7V7wgMmhXLKQCrbpMEHoeUBGPfSo7VIwusXgH/7AfvVSfxrprhn9StvsIf5a16VanRpQjLZvfxZCbYrZO3Fo5NlxpjxHzBlIcD6rRDP3imBwhxtaaip+LuQ6jLRONrr68dCPWCRW1xdw3Ff2rwSqCSp7tyMlHx4WB8ueM+kVynoOry2dzHcRHDxsDjpkftKfURkGilQpYiD2FsteINtHWfE1oZbOdFd42Mb7XRijKwBKkEc+uKQvYleSS6yrSyPI3dS83Yseg8ya6CnmD27OvRoyw9hXIrnbsH+l1+yl/AVOG7moD1R0rRWKM155ZmiiigAooooAKKKKACisZrNAHldXKRozyMERRlmY4AHrPlWhw9r9vexGW2kEiBmQkZGGHqPqwR6QRVf7VeFH1CxKRM3exneiA4WQgc1IzjJ8iehqK7I+Ap9PDyzzeKVQDAvNVx0LN5tzI5dOfM55bqnT3Tk5drkK7uMmigUVgMKKKM0AFFFFABRRmigCu9oMLNpl0UkeJkhkkV42ZGBRS4GQQcHGD7aSvYhdSvqsjs7O/wAXk5sS5Pjj8zT04y+jrz92uP5TUi/g+/Sr/u8n5469HDfLzIeqHwmqH9pfuNbMd+h88e2tea7G4rIgOPOvjZC3QlTXFsrkUSYcEZBz7KiW1B85B5eivVLAghkYHnXw0KEsQGwp6Dz9lCSQEnE+5QfSKp3G/aRb6bMkMsckjum/wbeQyQM5I6kH7qsMWp45FOXqNaj6VZSTtPJDG8rAAtIofAAwAN2Qo9nmTTgoqV5q6BlG/wAu9n/q1x/w/wDuo/y72f8Aq1x/w/8AupiLoFmelrbn/ZR/9tc0drECR6xdJGiooMeFUBVHySHkByHOu3D06FaTiotfUl3Q0/8ALvZ/6tcf8P8A7qB27WZ5fFbj/h/91WzgzQrVtOtGa2gZjBESTEhJOwZJOOZqftdJt423RwRI3pSNFP3gVhKVBNrYf3HmR8Fw17YMzRzWxlRsAnu5kH7LZU5Q+fppCdlF1K+v23fSvIwNwMuzOf0EvmTXSk/zG9h/CuaOyb/SGD69z/JlrbCO9Or0f4Ypao6boozRXnFhRRRQAUUVjNAGaKKKACiisZoAzRRRQAUVjNZoAKKKxmgDNFYzWaACiiigAooooAKKKKAOVO1n6Zu/rr/LWumOGf1K2+wh/Itcz9rP0zd/XX+WtP8ATii1sbC1a6l7sNBFt8LHOI1zjA5n1V6mLi5UqaXL+jOOrLTNKFUsxwqgkk9ABzJrjCQmWU7VyzscKOZyx5AenrTZ7Q+1r41G1pYI+2TwtKRhnB5bUUcxnpk8/LFbHZJ2ZyrMl7ex7AmGihYeMt5Mw/Zx1A659GKrDL/WpynU46IHm8hwrb93ad3/AFIdv3Jj/lXNfZJrMNpqHf3DhI1hlyepJwMADzJ9FdOX/wCik+o34GuW+yzRkutUgjkUMgJd1PQhRkA+kZxkejNZ4Ozp1NrQctUMXUuP9buFM1jp7x2/MqxjMjuvk3lnI9APXqah+Hu2u7jmC3saPHkBiq7JE54Jx0bHox5U/hXO3b9paRakkqDHfRBmx5srFSfbjbRhpUqst24JA7rMeHEupzR2MlxaKkrKneKrZw6YycY5528xVB7N+1SW/vfi08USblYoU3A7hzxzJzkZ+6rp2dOW0mzLHJMKfhSB1y3Ok69lOSRTLIoGB8kxyV9Q2llqMPShPbptZrRg3xOoqoPalx3NpfcGOKOQS94DuLAgrt6Y6jxVfI3BAIOQRkH0g9KSfatEdQ12z09D4UA3n+rvO6U+5FX31jhYKVTtaK9ypaDM4R12WewW7u0SHcrPgE4WMDILE+oE+zFL5e06+1C8NtpMEaqMnvZck7R1ZhyCA8sDmf8AkxeLtPL6ZcwQjmbeREUefgIVR7elIXsX4misr9hOQqTLs3norZyufQD0zW1CnGcJ1FG7WiJb4DRvbfiOJC6T2kxAz3YQgn1DIAz76nuzriKa+su+uIxHIsjxsoBHNcZyDzBzyI9VWdCCMjmD0I6ViOFVztUDccnAxk+ZPr5VyyqKUbOKvzRViq9pXEU9hZG5gWNtrKrBwx5NyBGCOYOOtQ/Y9xhc6ily1yU+TaMKEXaACGJ9vQVtdtf0NN9aP84qrfBv/Q3n14fweuiMIvCylbO+v2F/IcZql8e9o9tpvgI76cjIhU4wPIu3PaPcT6qmuM9dFlYzXJwSinYD0Lnkg9mSPdmkN2TaOdR1Yz3J7wR5mk3c9758APqzzx/Zx0qcPQjKLqT+FeYN8EX7T9V4jvEE0UVvbRtzVZB4iOoPPJwfXitK34y1m11O2tL+OIrPIihgvJlZgpKsDzIz09npFOOo7WdGiuO67wHMMscyEdQ6HI9x6H1GlGvC9pQVgsePE/EENjbPcTk7V6ADLMx6KB6T91LTRe0LVNUnaPT4IYEXmzyZk2g8hk8sk+gCr12gcIDU7UQGUxFXDq+3eMgEEFcjIwfTRwBwdHplsYVcyO7bpJCu3ccYAAycADyyep9NKnKlGk285eIO9yl8W6nxBp8JuGltpolxvKRnw5OBkHBxnz9dTvZd2h/0mJI5YxHNGATtJKup5ZAPNSD1HP8A5VP8fso0q9L4x8WmHP0lCF9+4jFJr4PX0hL9ifzLW8YxqUJSaSa4oWjHbxj9G3n7tcfympF/B9+lX/d5Pzx09OMfo28/drj+U1Iv4Pv0q/7vJ+eOnhvl6gPU6AvpFXG5NwPn6K1liifkpKn0VJyRgjBGRWodPXOVJUj31wpqxZqWkQ3bg2QuSRjB6fhX0kjJGCo+cSTyz7K+ruAxnevv/wDPQaGumxuT5vQrj5p/6VWoj5+PK3z4wfWKO7hboxX2/wD3R8dRvnxj2ivSK0jcZXcKNPAD4XTmzlXGPSM1zZ2urjWroZzzj5/7KOupYYgowByrlztg+m7v60f8mOu3/HybqPoTPQ6K4H+jLP8Ad4fyCpyoPgf6Ms/3eH8gqcrgqfG+pSPO4+Y3sP4Vy52e6nFba1HPO4SNGuSzH7KUD2kkgD1muo7j5jew/hXKnBmkrdazDA4yjTMWB6FV3Ow94Uiu7A22Kl9LepMuAy9S7QNYuQZNO091t+e2Roy7uPSAcDn6AD7TUDovbTexThbyNJEDbXAUxyJzw394egjyxy610AqgDAGAOgpA/CF0pI7yCdBhpkYPgciUIAJ9eDj+6KeGlSqy3bggd1mPmyulljSSNgyOqsrDoVIyD91eeqalFbwvNM4SNBlmPQeQ9pJIAHmSKrHY9Mz6JaFjk7ZF9yyyKv3AAUuPhB8RFp47FT4IwJJAD1ds7QfYvP8Av1z08Pt1nT5N+Q28rlisePtQ1Od49KgjihQjdcT5b2chyBP9XmeVeXFGva9piieY21xBkBiiEbSeQz0KgnAz6TWj2ddoemWGnxQM0neeJpSIjguxJ6+eBhc+qvXjrtZsbiwnt4UkkeVCg3JtVc/tEk55dRy6gdOtdO6kqmyqfZ0087ivlqXns/45h1OEsi93KmO8iJ3Yz0IPLcp9OBWn2o8X3GmwxTQxRyIzFG37sg4yuMEcuRpT9hNpcf0oskaN3IjlEr4O3aV8Iz0zvCcvUaY3b8P80j1TxfleonQhDEqGqYJ3RCQ9tJ+IbzEj3jSMqRJu2hcDDN1PuHX1VFcH9qepz6hDDIiSLI4VkEe0geZB6jHXn6Kmvg6WafF7mbaO8MgTd57QoOM+jJzTgorTo0pSgoX8bgrvMqvHvHEOmQhpFMkj57uIHBbHUk89qjlzwetU7hnijW9UDS2y21tCCV3OrPk+gdSfWcVYO0js6GqPE4uDC0YZf0feBgSD03Lg1aOHNFjs7WK2izsjXGT1Y5yzH1kkn31ip0oUlZXl48B2dxU8W8Wa5pbo1wbeWJzhXVDtJAztPQqf+lMLs+4uXUrTvgndurFJEzuAYc+RxzBBB/8AM1Xe3x0Gk4bqZo9ntw2f93NRvwc/1O5+2H5BWs4xnht5azT4Bxsena5xxfadcRLAYu7kQkbk3MCDhuecY5j+NeVl2qTPZwJbW5vL50LShFIji8RALBR1+by5DnzPkY74Ryfqh+0H5at3YjpqRaRFIoG6Yu7nHM4cqB7gv8apqnHDxm4539RZ3FxqfahrdtIBcRrFnojwFQQOuCevtBpkdm/aVHqOYpFEVyBnYDlXA6lM8/7v41btd0aG7geCdA6MPPqD5Mp8mHprlfUrabStTZFb5S2lBVv6w5Mh9jKRkeurpxpYmLio7MlyB3R0D2ocV3WnQRzwQxyRltjl92VJBKnkR4Tgj249NY7LOOG1OCUyoiSxOAQhOCrDKnB6cww91S+p2sepaWVx4bmBWXPkWUOh9oOPeKSXYdqRt9WMDnAmR4yPLep3L7/Cw/vVjTpRnQll2ojbzOjqVHGXafdWmotZRW0UvOMRncwZt4GAfIHJx91NY0juBLb+keJLq9IzHAzFT6T+jg/3FLf3azw0Y9qU1dJefAJDP73VP6lp98tYqxUVjvPBDscrdrP0zd/XX+WtdLcOoDY2wIBBghyCMg+Ba5p7Wfpm7+uv5Frpjhg/+htvsIfyLXfjO5p9P6Jjqzcgs40OUjRfqqF/AV70UV5hZr3/AOik+o34Gucuwf6XX7KX8BXRt/8AopPqN+BrnLsH+l1+yl/AV34XuanQiWqOlaQ3wjf1q1+yf84p80hvhG/rVr9k/wCcVGA75DloNPs2+iLP7FKWvwi9Hw1tdgdQ0L+0eKP+G/7hTK7Nfoiz+xStbtY0n4xpNwo+dGver7U8R/gDRSqbGJv4sGuyY7MdcE+kQSu3ONCkhJHIx8iT6PCAfYaqXY7bm7vb7VXHz5DHFnqAcFvuXYPvpdcJcX/F9LvrPnvn2iID0v4Jf93b91dDcFaGLOwgt/NEG/1ueb/xJrTEQ3Kn/wCnl01foJZk2aU3aH2QLcO1xYsscrZLwtyR29Kn9hj5jGD6vNqT3KIVDMAXbaufNsE4HrwDXrXJSqzpPaiU1c5j0DjTUtHl+LyqxRT4reXOAP7B/ZB8iMj1GugOEOKINQthPAT12uh+cjY5g/fyPnVU7dNGil01p2AEsJUo/ngkBlz6D6PSKqPwcmbv7sc9ndx59G7cce/Ga7aqhXouqlZrUlZOxe+2v6Gm+tH+cVVvg3/obz68P4PVp7a/oab60f5xVW+Df+hvPrw/leph8nLr6B/IlPhB3BXTY1HR51B9ysw/iKgvg4oM3h8/kh7vFV07ZtJNxpMpUZaHEvuX5/8Au5PupUdhnECW2oGKQhVuFCBicAODlB78ke0irpLawklHUH8R0hRWM1hnAGTyA6mvMLMk460vtf7UYVm+LWETX1wTgLGfkwfW2DkD1cuRyRUN8IHiCWG3htoyVWfeZGBwSq7fD7CW5+zHnW12A6bEmnNOoBlklcO3mAuAqez9r+9XZCjGNLezz5IlvOxp8T8Majd2VxcanciNYoZpUs4B4NyIzJvY9cEDlz9oqsfB5+kJfsT+ZacHaNerFpN4znAaCVB62dSij72FJ34PTf5xlH/wn8y10UpueGnfQTWY7uMfo68/drj+U1Iv4Pv0q/7vJ+eOnnxkf823n7tcfympGfB9+lX/AHeT88dRhvl6gPVHRlfEykqQDg45Gvute9nKLkDPOvPRZqWlwQTHJ7Of4V7W9mUfIPh9FfM0QmUMvI/+cjW3ApCgE5PpqmwMPbqeqg16KuBgchWaKgArlntg+m7v60f8mOupq5Y7YPpu7+tH/Kjr0f8AG94+noRPQ6L4H+jLP93h/IKnKguBTnTLP93h/IKna4anxvqykedx8xvYfwrmjsm/0hg+vc/yZa6XuPmN7D+Fc0dk3+kMH17n+TLXbg+6qdPUmWqOm6SHwj/nWfsl/FKd9JD4R/zrP2S/ilZYHv19fwOWheexj6DtP9t/PlpH9sLE63d59Mf3dzHj+FPDsY+g7X/bfz5aVfb7opi1EXIHguEXJ/toAhHq8IX+NdWHkli5rnf8ifwj+0gj4vFt6d2mPZtFblUDsa4oS60+OEsO+t1COvmUHKNh6RtwCfSDV+zXnVYOE3FlIzS27fvokfbxfg9MJrtBIIi47wqWCZ8RUEAnHoBYDPrpe9v30SPt4vwetMN3sQehofB1/Ubj7f8AwLTYpTfB1/Ubj7f/AALTZNPGd9IUdDwvLpIkaSR1RFGWZjgAesml3d9pr3Mxt9ItTcuPnTP4IU9fpI69SOnLNUbt84hkkvRZhiIoVRivk0jLnJ9OFIA9GTTb7NNNig0q1ESgb4Y5HPmzuoZiT7Tj1AAVe5jSpKpJXb0XAL3dhY9p3Cd0tg17qF4ZpwyKkSDbDEGbxAD9o+vA99Tnwc/1O5+2H5BW/wBv16qaWIyfFLMgA9SgsT/AD31ofBz/AFO5+2H5BWzk5YRt8xfyND4R3S09sn+Grx2QfQtp9WT+a9Uf4R3S09sn+Grt2PSA6La4OcCQH1HvXqKnykevqC+Iuhrnj4QdsF1GNx+3Cuf7rN/1/hXQxNc98YxHWuIPi9ucxxgI0g5gKp+Vf2ZbaPScempwGVRy4JZjloN7szRhpFnu69yp9x5r/DFI7tDtzp2vtMg5GRLhQD13HLj1ZYOPYRXSVlbLFGkaDCIqqoHQKoAA+4UoPhF6VmK2ugPmu0Tf3gWX8rVWEqJ13ylcJLIvfHXEKwaRNdIwO+Id0RzBMgAQj0jxZ9gqP7GdC+LaVGxHjuPlm9jDwf7uD76WWnap/StvpWlcyY3Jn+pGCE5/ZlhXQsaAAADAAAA9Q6VFaO6hu+Ld/otAWbufVFFFcZRzhxP2fardXs9x8VIEkjMAXTIXPhB8XXbindwDDOmnQR3MZjljXYwJDZ28lORy5jFWHFFdNXEyqRUWlkJRsFFFFcwyP4g7z4pP3KF5DG4RQQCWKkDry6mkp2a8EalZalDNLbER+JXIdDhWHXr6cU+6MVvTruEXFLUTVzApSdtXB95fT27WsPeKkbhjuUYJYEdTTcoqKNV0pbSBq5Wuzq0nh02CG5j7uSNShXIbkCdpyPSMGrFKgKkEZBBBHpB6191Acd64LPT55ycMEIT1uwwn8Tn3Us6k8tWw0Qgex7h74zqqE847c96x8iVPyfn/AFsH+7XTtLfsf0NLCwRp2VJ7tgwDEAkY+TQZ6nGWx/aPopkCujG1d5Vy0WQoqyKV2qaDdXlmi2hAljlWQeLYfCDjafJgcEeyq1ZdoerW6iO70eaV1HOSPcAfbtRlJ9h91Nqis4Vko7MopodhI8RS6xrirAtibO3DAt3pIyR0JLKpIHUAL76ZHAXB8Wm2vdId7sd0shGN7YxyHko8h7fTVmrU1LUI4IzJK21AVBOCeZIA6esinOu5x2Iqy5ILcSp9rel3N1p/xe2iMjvImcMq7VXxZOTz5gD31BdivDl7YtcJdQbEkCMrblbxLkY5H0NTUryuZlRGd2CqoLMxOAABkk+gAUo15KnurZMLZ3PtlBGDSI4/7HpllabTlDxsc9xkB0PmFzyZfQOo6c6delapHcIXj37QcZZHjzyBBG4DcpBGCOVfd5qEcbxo7YaVikYwfE20tj1clJ91FGrUoy7P2BpMQmk8W8Q2yCL4vPKF5DvLaR2wOWNwGSPXzqzaXo+tanJGdRf4vaqys0IAQy7SGA2g5wfWeXopwUVpLFJ5xgk+YtkonavwS2pWyd0QJ4SxTPIMDjcufLOAc+qlDw5Lrelu8cNrPhj4kMLyxk+kFRjOOWQa6RmvI1dI2kVXfOxCwDPgZbaOpwK9xRSxUoQ2JK68Qcbu4otP4d1LVlaTVT3UKo/c24GzdIVIV2GcjbnIzzyPLzgeyzhPU7HUo5pbNxEwaORt0fhVseLG7PJgD7M0/MUYo/25WcbKz4cg2SD41hlk065jgj7ySSJ41XIHzxtJyeXIEn3UquyfgzULHUllntiI2R42beh25wwOM5PNQPfTteRQQpIBOcDIycdcDzr7rOnXlCDglkxtXdzNeUrr81iOfl6a9a07+13DI+cP41itRnlDbMknh+aevs/61I1BycR28OEubiKJ+XhdwrYPQ4PTPprfj1OJpRCrguYxIAOYKE4BB6EZFVKMtWgN2iisGoACa524w4A1S7v7i4W1IWSRiuXTO0cl8/QBXQ8MqsMqwYc+YII5HB5j18q+63oV5UW2kJq5XOz6CePTbeK5j7uWJO7K5B5KSEIIPmoH8asdakeoRmZ4A3yiKrsuDyViQp9HMqfurwvNetYn7uW5hjcAEo0iq2D05E5rOV5SbtrmBs6kzCGQopdgjbUBALHBwBnkMmkNwJwLqlpqdvcyWx2q53nemdrqVY9fIMTTug4gtnaNY50kMrMiFCHBZULsMjIBCgmpOtadaVKLjbXmDVzNKvtr4Uu75rb4rF3mwSbvEFxnbjqfUaalFZ0qrpzUkDVyo9lenT22mRW9zF3ckbSDGQchnZweX1iPdUhxnwxFqFq1vLy80cDLIw6EfgR5g1PUUOpJz21k73Cxy9qfAWq6fOHiilYqfBPb7m9PkviXI6gjHPFT2mapxNcYjT4wvpd4liGPrMo/hzp/3Eyopd2CqoJZicAAdSSegogmV1DowZWAKsDkEHoQfMV1vHOS7UE3zJ2Sn9nnBTWQknuZjPdzY7yQktgDooJ5n1n1D0Vp9smjXV5Zx29rD3hModjuC7QqsB1PPJb+FMCiuZVpbzePUq2VhZ9iugXdlHcQ3UBjDMrq25WBONpHI8sYB99MysV8rKCxXcNwAJXIyAemR5ZwfuqatR1JOTBKwqO2Ts7mu5Fu7Qb5AoWSLkCwGdrKTyJGcEeyqXwxruvWUYtobWZkBIVZLeRguT5HAwuTnriujq8xKu4ruG4AErkZAPQ49Bwfurohi2obEoppcxOPETetcDahe2E91e/KXxCC3gUgLEodS4Azt3Mufu61udiehX9lJPHdWzRxSKrK5ZCA68sYBJ5g9f7PrpuUVLxUnBwaVn5dA2RK/CO6Wntk/wANVngD+nYIA9hCzwSZKhtjITnBIBYEHIx7qs3wjulp7ZP8NXjsg+hbT6sn8166t5sYWOSefH6iteRWhoev36d3eXMdpCw8axAd4w8x4T/i++r3wnwrbafD3VumM43uebuR5sfv5dBmpyiuGdaUls6LkikgqldscQbRbnPkIyPaJFx/099XWln233rPbwafD4pruVBt/sKc+7x7OfoBow6vVj1B6EF8Hnh/AmvnHM/JR+zIaQ/eFHuPpp01FcL6MtnaQ2ycxGgBOMbm6s3vbJqVoxFXeVHIErIKKKKxGFFFFABRRRQAUUUUAFadzq1vG2ySeJG67WkVWx5cic1uUuO0Dspj1G4+MpcGGUqAwKd4jY6HqCp+/oOVaUowcrTdkJluveK7GJS0l5AAP/kUn7gc0v4S2v3ySbSNMtWyNwI+MS+z0Y+4Z/rctXQ+wmJJA11dGVR/7cad2D7W3E49QA9tNyxs44Y1jiRURRhVUYAHqreUqVLu3d8+X7Fm9Ss8aD/1Omfvn/8ACWoq44huTZHUkl8Kzspttq7DEJu7Izjd3pAznOMnGKtuq6P389tKXwtu7ybcZLMUKLzzyADMenXFeMfC1sHLhDgy993e9u673Od+zO0Nnxe3n1qIzgkr+83kFiBn164WOQ7+a6nFbg4H6JpIgV+5jzryu9XuxDqlwLjHxV544o9ibeUUbqzHGSQWI9lT8/B9q8xlKvuaVJiokkCd6hUq+wHbu8Iycc8VsycPQGK4iKHZcszTDc3iLKqtzz4fCqjl6Ke8prh5dP2FmVr+lbmKaeKS8QD4nFcCaSNdsTM7ow2qRuTw5APPJ86itX1OWS3v4ZHkdImsTGZUVJPlHBbIAGBkcgRkVeL/AIZtpt/eR53wrA3iYfJqxZRyPIhiTnrWunB1qFkUrI3e933haWR2fuzlCWJJJHppxq01nblwXgFmevGOrta2ckyAFxtVc/NBZgoJ9Qzn3VVuL7m4hW6tXmM0c2n3kgZggdHjTDDwqAUYOPLIwefoveoWMc8TxSoHjcEMp6EVHR8MW4SRCHcSRGFmeRnfuiCNgYnIHM+85qKU4x1Q2j20WMiyhBck9yniIGfmD0DHL2UvNLgkNjoYWZgzTAhyqsUBt5cgDGCcZwTnBOTnGKaUFuERUX5qgKB15AYH8KiLHhO2iEYRXxFKZYgZHYIxUphQT4U2kgL0GelFOqo3v7yfqDRV04hu9kduGDyveT2/e+FGMcaGTPQqHI5ZxjzxVu4cS6EGLwoZAz4KnOUz4NxwAXx1wMV43fClrJG0bRnDTd/kMyusvLxowOUPIdK3rTS0jhMKl9pBBLOzOc9SXYli3rzROcHGyXl7+wJC74tWadpNQihDraOjQyb8EJA5a5wuMnedy9RkItSmv69cPLN8VnCRJpwu0wisWfdLtyTnCkIAR9xFXPT9OjhgSCNcRooRVJJ8IGMZPM8qi7XhC0jRkWMhWgNuRvc/IlnbbzPLBdsejPqq1WhxWmnT3+RWZWrjie5thNI7ib/N63SptCqkmSuBjn3fQ4JJ6869L2+1KCzuLh3Tb3MbRklZGEpcb8BUUd2VIwpyc551a/8A8ft85Me75D4uQxJBi81IPI9T99alvwdapA8AEhjcBSrTSOFUEEKmWOxcgchjpS3lPly4BZkfMzxXloJXE7d1duZGjQOOSEKpA8I8vXyzmsaPeXEtiL97xYu8heTYyKYIQQTGT0YlBjJLeLnyHlZJdLjaWKUg74ldUOTyDABsjoegqKj4LtFWRAj93Irq0PeyGEBzltse7ahJ55A61KnFrP8AC8R2KpfcS3US3YSV22RWckUk0ag5lm7tztGPAQOQOD19VTmj39xHfXUE0xmRO5ZWKqpAdSSvh5ciOXqrei4KtFVxtdu8WNXLyyOzCN98eSzE8j09QA6Vu6bboZ5ZdmHcIGOTghc7eXTIyedXKpBp2XkvD9isVu/Mp1a7EMSyu1jbqFdtic5Zhljg8vVjnUbY6DNbTRW0VyUeHTiDIEDEsJSRgN0TOeXXHLIq/JpUYuWuQD3rIsbHccbVJKjHTqT99Yn0yIzGcqTJ3RjJBPNMlsY6ZyalVrZeA7FJt+LLkxpuZd93ZwSWwCjlOzLHIP7SgvG+D5bvRUrb6jNHqPc3cjorsRbYVO4mUR81JxuWYNlsZAIAxnnX3omnRyyWzxwvHBaRskIlRkkLFdnR/EFVARkjmWz5ZqXTh6ETLKd7MjO6BnZlRmBDFVJwDgkerJxVTlBNq3vh76iVynaFrUjR2NrGVhNxLflpERRtSKaXki4294xxzwf2jW5xVf3FtFIFvGeSK2klVFiTvCVLlXlPzViwAvRc7Wxz5Cel4StWgSHayrG7yRssjpIjuzM5VwdwyWbz6HFeV1wXaSY3iU4jMTfLS5kTLHEh3fK82Y889aN7T2r9eC9+AWZpaFKX1WZj1axsyfaXnJrHagg+Ig4GfjNpzxz/AE6VYLLRoopTKgO8xxxElifAmdg5ny3Hn66+tY0mK5jEcyllDo+ASviU5Xp6xWaqLeKXBWHbIr3GMLNe6YsbmIma48YAJUfFpc4B5ZxnnjlnODUNacTXciWsCsGlknvI3lG2NmSAyY25UqrnaM+E8gfdfLrTY5JYZXBLwszRnJGCyFG5efhYj31HXHCVq8QiKMAJWmVld0dJGYszK4O5SST0PnVQqwslJe8/0JogxPqHfWltNOsTyLctI0aq5IRl7rBIADbSMnGOvLzHzc61Ot5CEuDKj3bQuFjVYUXYxCburSgqCSCR5YFWe20CFHidQxaFXVGZ3dsPzfcWJLkkZyc1pR8G2iyiYI+4SmZV7x9iyc9zKmdqlsnOBzpqpC+a8l4hZlZ0zWb3ubO5a43rPcyW7xGNRgd7KkbqQM7hsBOeR9VS3Cutz3DxRuy74ROt3gDm6SGOIY/Y3AGTl6hWlwhpyWlpHPPBcNN3s+E2yzGPfNLgrHzEQZCMsAPnHJ5mrHwzphiE0rqEluZTK6jnt5BUUnoSFUZ/tFqqq4Lasunn7+wI0uMnaXu7OOMSmQ75kLbAYUYFgWxgb22rjzBaoLh24u49PubOFQLq0l2rHlWPcu4kUKT4S3dOVXPLKirxDpkazyXAB7yRUViWJG1M7QB0A8RPL0mtW94dhlmMx3rKVRS6SPGSEYsnzTzwSfcSKzjUio7L01+vvIditXGtTNaxTQSzyQpLKt0e7QXUQUHlsK4JR8bsAkr0zWxb6rLdzSRQXRRIbeCRZVVCZmkVmDMGUgJgDkMcy3TFTA4WgCbVMq/pNxWV1Zy5BkLkHLEkdetZm4VtiysqtGViEI7t2jzEOiHaeajy9GTjrVbyn7SFZla4f4hub9ooe8+Ln4r3srRhSzP3rxDZvBCx5jZumTuXnWzcXbx3V6O+iiZLazJuGiBOS0qkkA5bOPCuTgt59Km77hW2k7vwtGYk2RtDI8DLHy8GUIOzkOXTkK+rvha2kEodCe9SJH8bZ2xEmLBzlWUnO4c80bynfJZdFzQWZRNa1CeWG4heWTbFe6eI2dUWTa7RN4hjHzm3DlnkM+dTPEGtNaXN7IoQsltZBXKjO6SaSIFyMFkUkNtz6cYzU0eDLUxSRlZCJTGzsZZDIWjIMbby27cMDnnyFbknDtu3eb0L97EkMm9mbdGm7aDk9fExz1Oap1afLL/nowsyra/q91ZySRiczB7O4mRnRN0UkQX+qADGd3Qjkcc6kNCv7kX6QTTd6stmJ/mKmxw8asFx+wd+cHJGOpzUovC1vsdGDyB4jCWkkd37o9UDE5APn6cDPStyHSIllSYL40i7lWyT8nlSR6+arz9VQ6kLWt5L6BZii+Ec/wCqDz+UP5avXY+f8y2vsk/mvXnx12dR6nKkktxIgjXaqIFxzOSckZyeX3VMcGcMrp9sLdJWkQMzKXABGeZHLyz+NaTqweHjBPNMEs7k9UcddtckfGoMjkR3qcvTnnyqRNJzXuwxZJnkt7vu1di3dvHv25OSAwYZHo5e81jRjTk+3Kw3cvmu8e6faxl3uo2IHJI2Ejt6gFzVe7PtHmurp9YvV2vKNtrEf/ah/ZPtI6e0nz5eXB/Y3a2sgluJPjUinKgrsjU+nbk7iPWceqmZirnKnBONPO+r/oSu9TNFFFcxQUU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15616" y="3068960"/>
            <a:ext cx="5184576" cy="3711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t="22223" r="21230" b="17013"/>
          <a:stretch/>
        </p:blipFill>
        <p:spPr bwMode="auto">
          <a:xfrm>
            <a:off x="683568" y="1268759"/>
            <a:ext cx="7560840" cy="493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smtClean="0"/>
              <a:t> Risultati di gruppo</a:t>
            </a:r>
            <a:endParaRPr lang="en-US" sz="4000" b="1" dirty="0"/>
          </a:p>
        </p:txBody>
      </p:sp>
      <p:cxnSp>
        <p:nvCxnSpPr>
          <p:cNvPr id="8" name="Connettore 1 7"/>
          <p:cNvCxnSpPr/>
          <p:nvPr/>
        </p:nvCxnSpPr>
        <p:spPr>
          <a:xfrm flipH="1">
            <a:off x="467544" y="908720"/>
            <a:ext cx="82089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19768" r="15094" b="9158"/>
          <a:stretch/>
        </p:blipFill>
        <p:spPr bwMode="auto">
          <a:xfrm>
            <a:off x="12463" y="1109999"/>
            <a:ext cx="9144000" cy="519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24854" r="15748" b="45640"/>
          <a:stretch/>
        </p:blipFill>
        <p:spPr bwMode="auto">
          <a:xfrm>
            <a:off x="-14231" y="2638742"/>
            <a:ext cx="9101469" cy="215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4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xMTEBUTEhIWFRUXGBYaFxUYFxgVFxgaHxkaHRceHR4eHSggGBolHRoaIjEhMSktLi4uGB8zODMtNyotLisBCgoKDg0OGxAQGy0lHyYtLS0uLS0tKzUtLS8tNS0vLS01LS0tLS01LTAtNzEtLS0rLS4tLS0tLS0tLTUtLS0tL//AABEIAFAB8QMBIgACEQEDEQH/xAAcAAACAgMBAQAAAAAAAAAAAAAABwUGAQQIAwL/xABNEAACAQMCAwQECgYFCwQDAAABAgMABBEFEgYhMQcTIkFRYXGBCBQjMjVyc5GxsjM0QnShsxVSYoLCFyU2VIOio8HR0vAkQ2PhFlPD/8QAGQEAAwEBAQAAAAAAAAAAAAAAAAECAwQF/8QAMhEAAgECAwUGBgIDAQAAAAAAAAECAxEEITESE0FRcSIzYaHR8DI0gZGx4ULBBRTxYv/aAAwDAQACEQMRAD8Am9S7bbeGR4jZz742ZGBaMAMpIPME+YNA7V7wgMmhXLKQCrbpMEHoeUBGPfSo7VIwusXgH/7AfvVSfxrprhn9StvsIf5a16VanRpQjLZvfxZCbYrZO3Fo5NlxpjxHzBlIcD6rRDP3imBwhxtaaip+LuQ6jLRONrr68dCPWCRW1xdw3Ff2rwSqCSp7tyMlHx4WB8ueM+kVynoOry2dzHcRHDxsDjpkftKfURkGilQpYiD2FsteINtHWfE1oZbOdFd42Mb7XRijKwBKkEc+uKQvYleSS6yrSyPI3dS83Yseg8ya6CnmD27OvRoyw9hXIrnbsH+l1+yl/AVOG7moD1R0rRWKM155ZmiiigAooooAKKKKACisZrNAHldXKRozyMERRlmY4AHrPlWhw9r9vexGW2kEiBmQkZGGHqPqwR6QRVf7VeFH1CxKRM3exneiA4WQgc1IzjJ8iehqK7I+Ap9PDyzzeKVQDAvNVx0LN5tzI5dOfM55bqnT3Tk5drkK7uMmigUVgMKKKM0AFFFFABRRmigCu9oMLNpl0UkeJkhkkV42ZGBRS4GQQcHGD7aSvYhdSvqsjs7O/wAXk5sS5Pjj8zT04y+jrz92uP5TUi/g+/Sr/u8n5469HDfLzIeqHwmqH9pfuNbMd+h88e2tea7G4rIgOPOvjZC3QlTXFsrkUSYcEZBz7KiW1B85B5eivVLAghkYHnXw0KEsQGwp6Dz9lCSQEnE+5QfSKp3G/aRb6bMkMsckjum/wbeQyQM5I6kH7qsMWp45FOXqNaj6VZSTtPJDG8rAAtIofAAwAN2Qo9nmTTgoqV5q6BlG/wAu9n/q1x/w/wDuo/y72f8Aq1x/w/8AupiLoFmelrbn/ZR/9tc0drECR6xdJGiooMeFUBVHySHkByHOu3D06FaTiotfUl3Q0/8ALvZ/6tcf8P8A7qB27WZ5fFbj/h/91WzgzQrVtOtGa2gZjBESTEhJOwZJOOZqftdJt423RwRI3pSNFP3gVhKVBNrYf3HmR8Fw17YMzRzWxlRsAnu5kH7LZU5Q+fppCdlF1K+v23fSvIwNwMuzOf0EvmTXSk/zG9h/CuaOyb/SGD69z/JlrbCO9Or0f4Ypao6boozRXnFhRRRQAUUVjNAGaKKKACiisZoAzRRRQAUVjNZoAKKKxmgDNFYzWaACiiigAooooAKKKKAOVO1n6Zu/rr/LWumOGf1K2+wh/Itcz9rP0zd/XX+WtP8ATii1sbC1a6l7sNBFt8LHOI1zjA5n1V6mLi5UqaXL+jOOrLTNKFUsxwqgkk9ABzJrjCQmWU7VyzscKOZyx5AenrTZ7Q+1r41G1pYI+2TwtKRhnB5bUUcxnpk8/LFbHZJ2ZyrMl7ex7AmGihYeMt5Mw/Zx1A659GKrDL/WpynU46IHm8hwrb93ad3/AFIdv3Jj/lXNfZJrMNpqHf3DhI1hlyepJwMADzJ9FdOX/wCik+o34GuW+yzRkutUgjkUMgJd1PQhRkA+kZxkejNZ4Ozp1NrQctUMXUuP9buFM1jp7x2/MqxjMjuvk3lnI9APXqah+Hu2u7jmC3saPHkBiq7JE54Jx0bHox5U/hXO3b9paRakkqDHfRBmx5srFSfbjbRhpUqst24JA7rMeHEupzR2MlxaKkrKneKrZw6YycY5528xVB7N+1SW/vfi08USblYoU3A7hzxzJzkZ+6rp2dOW0mzLHJMKfhSB1y3Ok69lOSRTLIoGB8kxyV9Q2llqMPShPbptZrRg3xOoqoPalx3NpfcGOKOQS94DuLAgrt6Y6jxVfI3BAIOQRkH0g9KSfatEdQ12z09D4UA3n+rvO6U+5FX31jhYKVTtaK9ypaDM4R12WewW7u0SHcrPgE4WMDILE+oE+zFL5e06+1C8NtpMEaqMnvZck7R1ZhyCA8sDmf8AkxeLtPL6ZcwQjmbeREUefgIVR7elIXsX4misr9hOQqTLs3norZyufQD0zW1CnGcJ1FG7WiJb4DRvbfiOJC6T2kxAz3YQgn1DIAz76nuzriKa+su+uIxHIsjxsoBHNcZyDzBzyI9VWdCCMjmD0I6ViOFVztUDccnAxk+ZPr5VyyqKUbOKvzRViq9pXEU9hZG5gWNtrKrBwx5NyBGCOYOOtQ/Y9xhc6ily1yU+TaMKEXaACGJ9vQVtdtf0NN9aP84qrfBv/Q3n14fweuiMIvCylbO+v2F/IcZql8e9o9tpvgI76cjIhU4wPIu3PaPcT6qmuM9dFlYzXJwSinYD0Lnkg9mSPdmkN2TaOdR1Yz3J7wR5mk3c9758APqzzx/Zx0qcPQjKLqT+FeYN8EX7T9V4jvEE0UVvbRtzVZB4iOoPPJwfXitK34y1m11O2tL+OIrPIihgvJlZgpKsDzIz09npFOOo7WdGiuO67wHMMscyEdQ6HI9x6H1GlGvC9pQVgsePE/EENjbPcTk7V6ADLMx6KB6T91LTRe0LVNUnaPT4IYEXmzyZk2g8hk8sk+gCr12gcIDU7UQGUxFXDq+3eMgEEFcjIwfTRwBwdHplsYVcyO7bpJCu3ccYAAycADyyep9NKnKlGk285eIO9yl8W6nxBp8JuGltpolxvKRnw5OBkHBxnz9dTvZd2h/0mJI5YxHNGATtJKup5ZAPNSD1HP8A5VP8fso0q9L4x8WmHP0lCF9+4jFJr4PX0hL9ifzLW8YxqUJSaSa4oWjHbxj9G3n7tcfympF/B9+lX/d5Pzx09OMfo28/drj+U1Iv4Pv0q/7vJ+eOnhvl6gPU6AvpFXG5NwPn6K1liifkpKn0VJyRgjBGRWodPXOVJUj31wpqxZqWkQ3bg2QuSRjB6fhX0kjJGCo+cSTyz7K+ruAxnevv/wDPQaGumxuT5vQrj5p/6VWoj5+PK3z4wfWKO7hboxX2/wD3R8dRvnxj2ivSK0jcZXcKNPAD4XTmzlXGPSM1zZ2urjWroZzzj5/7KOupYYgowByrlztg+m7v60f8mOu3/HybqPoTPQ6K4H+jLP8Ad4fyCpyoPgf6Ms/3eH8gqcrgqfG+pSPO4+Y3sP4Vy52e6nFba1HPO4SNGuSzH7KUD2kkgD1muo7j5jew/hXKnBmkrdazDA4yjTMWB6FV3Ow94Uiu7A22Kl9LepMuAy9S7QNYuQZNO091t+e2Roy7uPSAcDn6AD7TUDovbTexThbyNJEDbXAUxyJzw394egjyxy610AqgDAGAOgpA/CF0pI7yCdBhpkYPgciUIAJ9eDj+6KeGlSqy3bggd1mPmyulljSSNgyOqsrDoVIyD91eeqalFbwvNM4SNBlmPQeQ9pJIAHmSKrHY9Mz6JaFjk7ZF9yyyKv3AAUuPhB8RFp47FT4IwJJAD1ds7QfYvP8Av1z08Pt1nT5N+Q28rlisePtQ1Od49KgjihQjdcT5b2chyBP9XmeVeXFGva9piieY21xBkBiiEbSeQz0KgnAz6TWj2ddoemWGnxQM0neeJpSIjguxJ6+eBhc+qvXjrtZsbiwnt4UkkeVCg3JtVc/tEk55dRy6gdOtdO6kqmyqfZ0087ivlqXns/45h1OEsi93KmO8iJ3Yz0IPLcp9OBWn2o8X3GmwxTQxRyIzFG37sg4yuMEcuRpT9hNpcf0oskaN3IjlEr4O3aV8Iz0zvCcvUaY3b8P80j1TxfleonQhDEqGqYJ3RCQ9tJ+IbzEj3jSMqRJu2hcDDN1PuHX1VFcH9qepz6hDDIiSLI4VkEe0geZB6jHXn6Kmvg6WafF7mbaO8MgTd57QoOM+jJzTgorTo0pSgoX8bgrvMqvHvHEOmQhpFMkj57uIHBbHUk89qjlzwetU7hnijW9UDS2y21tCCV3OrPk+gdSfWcVYO0js6GqPE4uDC0YZf0feBgSD03Lg1aOHNFjs7WK2izsjXGT1Y5yzH1kkn31ip0oUlZXl48B2dxU8W8Wa5pbo1wbeWJzhXVDtJAztPQqf+lMLs+4uXUrTvgndurFJEzuAYc+RxzBBB/8AM1Xe3x0Gk4bqZo9ntw2f93NRvwc/1O5+2H5BWs4xnht5azT4Bxsena5xxfadcRLAYu7kQkbk3MCDhuecY5j+NeVl2qTPZwJbW5vL50LShFIji8RALBR1+by5DnzPkY74Ryfqh+0H5at3YjpqRaRFIoG6Yu7nHM4cqB7gv8apqnHDxm4539RZ3FxqfahrdtIBcRrFnojwFQQOuCevtBpkdm/aVHqOYpFEVyBnYDlXA6lM8/7v41btd0aG7geCdA6MPPqD5Mp8mHprlfUrabStTZFb5S2lBVv6w5Mh9jKRkeurpxpYmLio7MlyB3R0D2ocV3WnQRzwQxyRltjl92VJBKnkR4Tgj249NY7LOOG1OCUyoiSxOAQhOCrDKnB6cww91S+p2sepaWVx4bmBWXPkWUOh9oOPeKSXYdqRt9WMDnAmR4yPLep3L7/Cw/vVjTpRnQll2ojbzOjqVHGXafdWmotZRW0UvOMRncwZt4GAfIHJx91NY0juBLb+keJLq9IzHAzFT6T+jg/3FLf3azw0Y9qU1dJefAJDP73VP6lp98tYqxUVjvPBDscrdrP0zd/XX+WtdLcOoDY2wIBBghyCMg+Ba5p7Wfpm7+uv5Frpjhg/+htvsIfyLXfjO5p9P6Jjqzcgs40OUjRfqqF/AV70UV5hZr3/AOik+o34Gucuwf6XX7KX8BXRt/8AopPqN+BrnLsH+l1+yl/AV34XuanQiWqOlaQ3wjf1q1+yf84p80hvhG/rVr9k/wCcVGA75DloNPs2+iLP7FKWvwi9Hw1tdgdQ0L+0eKP+G/7hTK7Nfoiz+xStbtY0n4xpNwo+dGver7U8R/gDRSqbGJv4sGuyY7MdcE+kQSu3ONCkhJHIx8iT6PCAfYaqXY7bm7vb7VXHz5DHFnqAcFvuXYPvpdcJcX/F9LvrPnvn2iID0v4Jf93b91dDcFaGLOwgt/NEG/1ueb/xJrTEQ3Kn/wCnl01foJZk2aU3aH2QLcO1xYsscrZLwtyR29Kn9hj5jGD6vNqT3KIVDMAXbaufNsE4HrwDXrXJSqzpPaiU1c5j0DjTUtHl+LyqxRT4reXOAP7B/ZB8iMj1GugOEOKINQthPAT12uh+cjY5g/fyPnVU7dNGil01p2AEsJUo/ngkBlz6D6PSKqPwcmbv7sc9ndx59G7cce/Ga7aqhXouqlZrUlZOxe+2v6Gm+tH+cVVvg3/obz68P4PVp7a/oab60f5xVW+Df+hvPrw/leph8nLr6B/IlPhB3BXTY1HR51B9ysw/iKgvg4oM3h8/kh7vFV07ZtJNxpMpUZaHEvuX5/8Au5PupUdhnECW2oGKQhVuFCBicAODlB78ke0irpLawklHUH8R0hRWM1hnAGTyA6mvMLMk460vtf7UYVm+LWETX1wTgLGfkwfW2DkD1cuRyRUN8IHiCWG3htoyVWfeZGBwSq7fD7CW5+zHnW12A6bEmnNOoBlklcO3mAuAqez9r+9XZCjGNLezz5IlvOxp8T8Majd2VxcanciNYoZpUs4B4NyIzJvY9cEDlz9oqsfB5+kJfsT+ZacHaNerFpN4znAaCVB62dSij72FJ34PTf5xlH/wn8y10UpueGnfQTWY7uMfo68/drj+U1Iv4Pv0q/7vJ+eOnnxkf823n7tcfympGfB9+lX/AHeT88dRhvl6gPVHRlfEykqQDg45Gvute9nKLkDPOvPRZqWlwQTHJ7Of4V7W9mUfIPh9FfM0QmUMvI/+cjW3ApCgE5PpqmwMPbqeqg16KuBgchWaKgArlntg+m7v60f8mOupq5Y7YPpu7+tH/Kjr0f8AG94+noRPQ6L4H+jLP93h/IKnKguBTnTLP93h/IKna4anxvqykedx8xvYfwrmjsm/0hg+vc/yZa6XuPmN7D+Fc0dk3+kMH17n+TLXbg+6qdPUmWqOm6SHwj/nWfsl/FKd9JD4R/zrP2S/ilZYHv19fwOWheexj6DtP9t/PlpH9sLE63d59Mf3dzHj+FPDsY+g7X/bfz5aVfb7opi1EXIHguEXJ/toAhHq8IX+NdWHkli5rnf8ifwj+0gj4vFt6d2mPZtFblUDsa4oS60+OEsO+t1COvmUHKNh6RtwCfSDV+zXnVYOE3FlIzS27fvokfbxfg9MJrtBIIi47wqWCZ8RUEAnHoBYDPrpe9v30SPt4vwetMN3sQehofB1/Ubj7f8AwLTYpTfB1/Ubj7f/AALTZNPGd9IUdDwvLpIkaSR1RFGWZjgAesml3d9pr3Mxt9ItTcuPnTP4IU9fpI69SOnLNUbt84hkkvRZhiIoVRivk0jLnJ9OFIA9GTTb7NNNig0q1ESgb4Y5HPmzuoZiT7Tj1AAVe5jSpKpJXb0XAL3dhY9p3Cd0tg17qF4ZpwyKkSDbDEGbxAD9o+vA99Tnwc/1O5+2H5BW/wBv16qaWIyfFLMgA9SgsT/AD31ofBz/AFO5+2H5BWzk5YRt8xfyND4R3S09sn+Grx2QfQtp9WT+a9Uf4R3S09sn+Grt2PSA6La4OcCQH1HvXqKnykevqC+Iuhrnj4QdsF1GNx+3Cuf7rN/1/hXQxNc98YxHWuIPi9ucxxgI0g5gKp+Vf2ZbaPScempwGVRy4JZjloN7szRhpFnu69yp9x5r/DFI7tDtzp2vtMg5GRLhQD13HLj1ZYOPYRXSVlbLFGkaDCIqqoHQKoAA+4UoPhF6VmK2ugPmu0Tf3gWX8rVWEqJ13ylcJLIvfHXEKwaRNdIwO+Id0RzBMgAQj0jxZ9gqP7GdC+LaVGxHjuPlm9jDwf7uD76WWnap/StvpWlcyY3Jn+pGCE5/ZlhXQsaAAADAAAA9Q6VFaO6hu+Ld/otAWbufVFFFcZRzhxP2fardXs9x8VIEkjMAXTIXPhB8XXbindwDDOmnQR3MZjljXYwJDZ28lORy5jFWHFFdNXEyqRUWlkJRsFFFFcwyP4g7z4pP3KF5DG4RQQCWKkDry6mkp2a8EalZalDNLbER+JXIdDhWHXr6cU+6MVvTruEXFLUTVzApSdtXB95fT27WsPeKkbhjuUYJYEdTTcoqKNV0pbSBq5Wuzq0nh02CG5j7uSNShXIbkCdpyPSMGrFKgKkEZBBBHpB6191Acd64LPT55ycMEIT1uwwn8Tn3Us6k8tWw0Qgex7h74zqqE847c96x8iVPyfn/AFsH+7XTtLfsf0NLCwRp2VJ7tgwDEAkY+TQZ6nGWx/aPopkCujG1d5Vy0WQoqyKV2qaDdXlmi2hAljlWQeLYfCDjafJgcEeyq1ZdoerW6iO70eaV1HOSPcAfbtRlJ9h91Nqis4Vko7MopodhI8RS6xrirAtibO3DAt3pIyR0JLKpIHUAL76ZHAXB8Wm2vdId7sd0shGN7YxyHko8h7fTVmrU1LUI4IzJK21AVBOCeZIA6esinOu5x2Iqy5ILcSp9rel3N1p/xe2iMjvImcMq7VXxZOTz5gD31BdivDl7YtcJdQbEkCMrblbxLkY5H0NTUryuZlRGd2CqoLMxOAABkk+gAUo15KnurZMLZ3PtlBGDSI4/7HpllabTlDxsc9xkB0PmFzyZfQOo6c6delapHcIXj37QcZZHjzyBBG4DcpBGCOVfd5qEcbxo7YaVikYwfE20tj1clJ91FGrUoy7P2BpMQmk8W8Q2yCL4vPKF5DvLaR2wOWNwGSPXzqzaXo+tanJGdRf4vaqys0IAQy7SGA2g5wfWeXopwUVpLFJ5xgk+YtkonavwS2pWyd0QJ4SxTPIMDjcufLOAc+qlDw5Lrelu8cNrPhj4kMLyxk+kFRjOOWQa6RmvI1dI2kVXfOxCwDPgZbaOpwK9xRSxUoQ2JK68Qcbu4otP4d1LVlaTVT3UKo/c24GzdIVIV2GcjbnIzzyPLzgeyzhPU7HUo5pbNxEwaORt0fhVseLG7PJgD7M0/MUYo/25WcbKz4cg2SD41hlk065jgj7ySSJ41XIHzxtJyeXIEn3UquyfgzULHUllntiI2R42beh25wwOM5PNQPfTteRQQpIBOcDIycdcDzr7rOnXlCDglkxtXdzNeUrr81iOfl6a9a07+13DI+cP41itRnlDbMknh+aevs/61I1BycR28OEubiKJ+XhdwrYPQ4PTPprfj1OJpRCrguYxIAOYKE4BB6EZFVKMtWgN2iisGoACa524w4A1S7v7i4W1IWSRiuXTO0cl8/QBXQ8MqsMqwYc+YII5HB5j18q+63oV5UW2kJq5XOz6CePTbeK5j7uWJO7K5B5KSEIIPmoH8asdakeoRmZ4A3yiKrsuDyViQp9HMqfurwvNetYn7uW5hjcAEo0iq2D05E5rOV5SbtrmBs6kzCGQopdgjbUBALHBwBnkMmkNwJwLqlpqdvcyWx2q53nemdrqVY9fIMTTug4gtnaNY50kMrMiFCHBZULsMjIBCgmpOtadaVKLjbXmDVzNKvtr4Uu75rb4rF3mwSbvEFxnbjqfUaalFZ0qrpzUkDVyo9lenT22mRW9zF3ckbSDGQchnZweX1iPdUhxnwxFqFq1vLy80cDLIw6EfgR5g1PUUOpJz21k73Cxy9qfAWq6fOHiilYqfBPb7m9PkviXI6gjHPFT2mapxNcYjT4wvpd4liGPrMo/hzp/3Eyopd2CqoJZicAAdSSegogmV1DowZWAKsDkEHoQfMV1vHOS7UE3zJ2Sn9nnBTWQknuZjPdzY7yQktgDooJ5n1n1D0Vp9smjXV5Zx29rD3hModjuC7QqsB1PPJb+FMCiuZVpbzePUq2VhZ9iugXdlHcQ3UBjDMrq25WBONpHI8sYB99MysV8rKCxXcNwAJXIyAemR5ZwfuqatR1JOTBKwqO2Ts7mu5Fu7Qb5AoWSLkCwGdrKTyJGcEeyqXwxruvWUYtobWZkBIVZLeRguT5HAwuTnriujq8xKu4ruG4AErkZAPQ49Bwfurohi2obEoppcxOPETetcDahe2E91e/KXxCC3gUgLEodS4Azt3Mufu61udiehX9lJPHdWzRxSKrK5ZCA68sYBJ5g9f7PrpuUVLxUnBwaVn5dA2RK/CO6Wntk/wANVngD+nYIA9hCzwSZKhtjITnBIBYEHIx7qs3wjulp7ZP8NXjsg+hbT6sn8166t5sYWOSefH6iteRWhoev36d3eXMdpCw8axAd4w8x4T/i++r3wnwrbafD3VumM43uebuR5sfv5dBmpyiuGdaUls6LkikgqldscQbRbnPkIyPaJFx/099XWln233rPbwafD4pruVBt/sKc+7x7OfoBow6vVj1B6EF8Hnh/AmvnHM/JR+zIaQ/eFHuPpp01FcL6MtnaQ2ycxGgBOMbm6s3vbJqVoxFXeVHIErIKKKKxGFFFFABRRRQAUUUUAFadzq1vG2ySeJG67WkVWx5cic1uUuO0Dspj1G4+MpcGGUqAwKd4jY6HqCp+/oOVaUowcrTdkJluveK7GJS0l5AAP/kUn7gc0v4S2v3ySbSNMtWyNwI+MS+z0Y+4Z/rctXQ+wmJJA11dGVR/7cad2D7W3E49QA9tNyxs44Y1jiRURRhVUYAHqreUqVLu3d8+X7Fm9Ss8aD/1Omfvn/8ACWoq44huTZHUkl8Kzspttq7DEJu7Izjd3pAznOMnGKtuq6P389tKXwtu7ybcZLMUKLzzyADMenXFeMfC1sHLhDgy993e9u673Od+zO0Nnxe3n1qIzgkr+83kFiBn164WOQ7+a6nFbg4H6JpIgV+5jzryu9XuxDqlwLjHxV544o9ibeUUbqzHGSQWI9lT8/B9q8xlKvuaVJiokkCd6hUq+wHbu8Iycc8VsycPQGK4iKHZcszTDc3iLKqtzz4fCqjl6Ke8prh5dP2FmVr+lbmKaeKS8QD4nFcCaSNdsTM7ow2qRuTw5APPJ86itX1OWS3v4ZHkdImsTGZUVJPlHBbIAGBkcgRkVeL/AIZtpt/eR53wrA3iYfJqxZRyPIhiTnrWunB1qFkUrI3e933haWR2fuzlCWJJJHppxq01nblwXgFmevGOrta2ckyAFxtVc/NBZgoJ9Qzn3VVuL7m4hW6tXmM0c2n3kgZggdHjTDDwqAUYOPLIwefoveoWMc8TxSoHjcEMp6EVHR8MW4SRCHcSRGFmeRnfuiCNgYnIHM+85qKU4x1Q2j20WMiyhBck9yniIGfmD0DHL2UvNLgkNjoYWZgzTAhyqsUBt5cgDGCcZwTnBOTnGKaUFuERUX5qgKB15AYH8KiLHhO2iEYRXxFKZYgZHYIxUphQT4U2kgL0GelFOqo3v7yfqDRV04hu9kduGDyveT2/e+FGMcaGTPQqHI5ZxjzxVu4cS6EGLwoZAz4KnOUz4NxwAXx1wMV43fClrJG0bRnDTd/kMyusvLxowOUPIdK3rTS0jhMKl9pBBLOzOc9SXYli3rzROcHGyXl7+wJC74tWadpNQihDraOjQyb8EJA5a5wuMnedy9RkItSmv69cPLN8VnCRJpwu0wisWfdLtyTnCkIAR9xFXPT9OjhgSCNcRooRVJJ8IGMZPM8qi7XhC0jRkWMhWgNuRvc/IlnbbzPLBdsejPqq1WhxWmnT3+RWZWrjie5thNI7ib/N63SptCqkmSuBjn3fQ4JJ6869L2+1KCzuLh3Tb3MbRklZGEpcb8BUUd2VIwpyc551a/8A8ft85Me75D4uQxJBi81IPI9T99alvwdapA8AEhjcBSrTSOFUEEKmWOxcgchjpS3lPly4BZkfMzxXloJXE7d1duZGjQOOSEKpA8I8vXyzmsaPeXEtiL97xYu8heTYyKYIQQTGT0YlBjJLeLnyHlZJdLjaWKUg74ldUOTyDABsjoegqKj4LtFWRAj93Irq0PeyGEBzltse7ahJ55A61KnFrP8AC8R2KpfcS3US3YSV22RWckUk0ag5lm7tztGPAQOQOD19VTmj39xHfXUE0xmRO5ZWKqpAdSSvh5ciOXqrei4KtFVxtdu8WNXLyyOzCN98eSzE8j09QA6Vu6bboZ5ZdmHcIGOTghc7eXTIyedXKpBp2XkvD9isVu/Mp1a7EMSyu1jbqFdtic5Zhljg8vVjnUbY6DNbTRW0VyUeHTiDIEDEsJSRgN0TOeXXHLIq/JpUYuWuQD3rIsbHccbVJKjHTqT99Yn0yIzGcqTJ3RjJBPNMlsY6ZyalVrZeA7FJt+LLkxpuZd93ZwSWwCjlOzLHIP7SgvG+D5bvRUrb6jNHqPc3cjorsRbYVO4mUR81JxuWYNlsZAIAxnnX3omnRyyWzxwvHBaRskIlRkkLFdnR/EFVARkjmWz5ZqXTh6ETLKd7MjO6BnZlRmBDFVJwDgkerJxVTlBNq3vh76iVynaFrUjR2NrGVhNxLflpERRtSKaXki4294xxzwf2jW5xVf3FtFIFvGeSK2klVFiTvCVLlXlPzViwAvRc7Wxz5Cel4StWgSHayrG7yRssjpIjuzM5VwdwyWbz6HFeV1wXaSY3iU4jMTfLS5kTLHEh3fK82Y889aN7T2r9eC9+AWZpaFKX1WZj1axsyfaXnJrHagg+Ig4GfjNpzxz/AE6VYLLRoopTKgO8xxxElifAmdg5ny3Hn66+tY0mK5jEcyllDo+ASviU5Xp6xWaqLeKXBWHbIr3GMLNe6YsbmIma48YAJUfFpc4B5ZxnnjlnODUNacTXciWsCsGlknvI3lG2NmSAyY25UqrnaM+E8gfdfLrTY5JYZXBLwszRnJGCyFG5efhYj31HXHCVq8QiKMAJWmVld0dJGYszK4O5SST0PnVQqwslJe8/0JogxPqHfWltNOsTyLctI0aq5IRl7rBIADbSMnGOvLzHzc61Ot5CEuDKj3bQuFjVYUXYxCburSgqCSCR5YFWe20CFHidQxaFXVGZ3dsPzfcWJLkkZyc1pR8G2iyiYI+4SmZV7x9iyc9zKmdqlsnOBzpqpC+a8l4hZlZ0zWb3ubO5a43rPcyW7xGNRgd7KkbqQM7hsBOeR9VS3Cutz3DxRuy74ROt3gDm6SGOIY/Y3AGTl6hWlwhpyWlpHPPBcNN3s+E2yzGPfNLgrHzEQZCMsAPnHJ5mrHwzphiE0rqEluZTK6jnt5BUUnoSFUZ/tFqqq4Lasunn7+wI0uMnaXu7OOMSmQ75kLbAYUYFgWxgb22rjzBaoLh24u49PubOFQLq0l2rHlWPcu4kUKT4S3dOVXPLKirxDpkazyXAB7yRUViWJG1M7QB0A8RPL0mtW94dhlmMx3rKVRS6SPGSEYsnzTzwSfcSKzjUio7L01+vvIditXGtTNaxTQSzyQpLKt0e7QXUQUHlsK4JR8bsAkr0zWxb6rLdzSRQXRRIbeCRZVVCZmkVmDMGUgJgDkMcy3TFTA4WgCbVMq/pNxWV1Zy5BkLkHLEkdetZm4VtiysqtGViEI7t2jzEOiHaeajy9GTjrVbyn7SFZla4f4hub9ooe8+Ln4r3srRhSzP3rxDZvBCx5jZumTuXnWzcXbx3V6O+iiZLazJuGiBOS0qkkA5bOPCuTgt59Km77hW2k7vwtGYk2RtDI8DLHy8GUIOzkOXTkK+rvha2kEodCe9SJH8bZ2xEmLBzlWUnO4c80bynfJZdFzQWZRNa1CeWG4heWTbFe6eI2dUWTa7RN4hjHzm3DlnkM+dTPEGtNaXN7IoQsltZBXKjO6SaSIFyMFkUkNtz6cYzU0eDLUxSRlZCJTGzsZZDIWjIMbby27cMDnnyFbknDtu3eb0L97EkMm9mbdGm7aDk9fExz1Oap1afLL/nowsyra/q91ZySRiczB7O4mRnRN0UkQX+qADGd3Qjkcc6kNCv7kX6QTTd6stmJ/mKmxw8asFx+wd+cHJGOpzUovC1vsdGDyB4jCWkkd37o9UDE5APn6cDPStyHSIllSYL40i7lWyT8nlSR6+arz9VQ6kLWt5L6BZii+Ec/wCqDz+UP5avXY+f8y2vsk/mvXnx12dR6nKkktxIgjXaqIFxzOSckZyeX3VMcGcMrp9sLdJWkQMzKXABGeZHLyz+NaTqweHjBPNMEs7k9UcddtckfGoMjkR3qcvTnnyqRNJzXuwxZJnkt7vu1di3dvHv25OSAwYZHo5e81jRjTk+3Kw3cvmu8e6faxl3uo2IHJI2Ejt6gFzVe7PtHmurp9YvV2vKNtrEf/ah/ZPtI6e0nz5eXB/Y3a2sgluJPjUinKgrsjU+nbk7iPWceqmZirnKnBONPO+r/oSu9TNFFFcxQUU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15616" y="3068960"/>
            <a:ext cx="5184576" cy="3711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smtClean="0"/>
              <a:t> Risultati individuali</a:t>
            </a:r>
            <a:endParaRPr lang="en-US" sz="4000" b="1" dirty="0"/>
          </a:p>
        </p:txBody>
      </p:sp>
      <p:cxnSp>
        <p:nvCxnSpPr>
          <p:cNvPr id="8" name="Connettore 1 7"/>
          <p:cNvCxnSpPr/>
          <p:nvPr/>
        </p:nvCxnSpPr>
        <p:spPr>
          <a:xfrm flipH="1">
            <a:off x="467544" y="908720"/>
            <a:ext cx="82089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51301" r="15549" b="26384"/>
          <a:stretch/>
        </p:blipFill>
        <p:spPr bwMode="auto">
          <a:xfrm>
            <a:off x="0" y="2327975"/>
            <a:ext cx="9066049" cy="163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899592" y="1040406"/>
            <a:ext cx="6724906" cy="5817594"/>
            <a:chOff x="343841" y="1340768"/>
            <a:chExt cx="5961380" cy="5017180"/>
          </a:xfrm>
        </p:grpSpPr>
        <p:pic>
          <p:nvPicPr>
            <p:cNvPr id="12" name="Immagine 1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098"/>
            <a:stretch/>
          </p:blipFill>
          <p:spPr bwMode="auto">
            <a:xfrm>
              <a:off x="343841" y="1340768"/>
              <a:ext cx="5961380" cy="2082916"/>
            </a:xfrm>
            <a:prstGeom prst="rect">
              <a:avLst/>
            </a:prstGeom>
            <a:noFill/>
          </p:spPr>
        </p:pic>
        <p:pic>
          <p:nvPicPr>
            <p:cNvPr id="13" name="Immagine 1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09"/>
            <a:stretch/>
          </p:blipFill>
          <p:spPr bwMode="auto">
            <a:xfrm>
              <a:off x="343841" y="3432364"/>
              <a:ext cx="5961380" cy="292558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177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xMTEBUTEhIWFRUXGBYaFxUYFxgVFxgaHxkaHRceHR4eHSggGBolHRoaIjEhMSktLi4uGB8zODMtNyotLisBCgoKDg0OGxAQGy0lHyYtLS0uLS0tKzUtLS8tNS0vLS01LS0tLS01LTAtNzEtLS0rLS4tLS0tLS0tLTUtLS0tL//AABEIAFAB8QMBIgACEQEDEQH/xAAcAAACAgMBAQAAAAAAAAAAAAAABwUGAQQIAwL/xABNEAACAQMCAwQECgYFCwQDAAABAgMABBEFEgYhMQcTIkFRYXGBCBQjMjVyc5GxsjM0QnShsxVSYoLCFyU2VIOio8HR0vAkQ2PhFlPD/8QAGQEAAwEBAQAAAAAAAAAAAAAAAAECAwQF/8QAMhEAAgECAwUGBgIDAQAAAAAAAAECAxEEITESE0FRcSIzYaHR8DI0gZGx4ULBBRTxYv/aAAwDAQACEQMRAD8Am9S7bbeGR4jZz742ZGBaMAMpIPME+YNA7V7wgMmhXLKQCrbpMEHoeUBGPfSo7VIwusXgH/7AfvVSfxrprhn9StvsIf5a16VanRpQjLZvfxZCbYrZO3Fo5NlxpjxHzBlIcD6rRDP3imBwhxtaaip+LuQ6jLRONrr68dCPWCRW1xdw3Ff2rwSqCSp7tyMlHx4WB8ueM+kVynoOry2dzHcRHDxsDjpkftKfURkGilQpYiD2FsteINtHWfE1oZbOdFd42Mb7XRijKwBKkEc+uKQvYleSS6yrSyPI3dS83Yseg8ya6CnmD27OvRoyw9hXIrnbsH+l1+yl/AVOG7moD1R0rRWKM155ZmiiigAooooAKKKKACisZrNAHldXKRozyMERRlmY4AHrPlWhw9r9vexGW2kEiBmQkZGGHqPqwR6QRVf7VeFH1CxKRM3exneiA4WQgc1IzjJ8iehqK7I+Ap9PDyzzeKVQDAvNVx0LN5tzI5dOfM55bqnT3Tk5drkK7uMmigUVgMKKKM0AFFFFABRRmigCu9oMLNpl0UkeJkhkkV42ZGBRS4GQQcHGD7aSvYhdSvqsjs7O/wAXk5sS5Pjj8zT04y+jrz92uP5TUi/g+/Sr/u8n5469HDfLzIeqHwmqH9pfuNbMd+h88e2tea7G4rIgOPOvjZC3QlTXFsrkUSYcEZBz7KiW1B85B5eivVLAghkYHnXw0KEsQGwp6Dz9lCSQEnE+5QfSKp3G/aRb6bMkMsckjum/wbeQyQM5I6kH7qsMWp45FOXqNaj6VZSTtPJDG8rAAtIofAAwAN2Qo9nmTTgoqV5q6BlG/wAu9n/q1x/w/wDuo/y72f8Aq1x/w/8AupiLoFmelrbn/ZR/9tc0drECR6xdJGiooMeFUBVHySHkByHOu3D06FaTiotfUl3Q0/8ALvZ/6tcf8P8A7qB27WZ5fFbj/h/91WzgzQrVtOtGa2gZjBESTEhJOwZJOOZqftdJt423RwRI3pSNFP3gVhKVBNrYf3HmR8Fw17YMzRzWxlRsAnu5kH7LZU5Q+fppCdlF1K+v23fSvIwNwMuzOf0EvmTXSk/zG9h/CuaOyb/SGD69z/JlrbCO9Or0f4Ypao6boozRXnFhRRRQAUUVjNAGaKKKACiisZoAzRRRQAUVjNZoAKKKxmgDNFYzWaACiiigAooooAKKKKAOVO1n6Zu/rr/LWumOGf1K2+wh/Itcz9rP0zd/XX+WtP8ATii1sbC1a6l7sNBFt8LHOI1zjA5n1V6mLi5UqaXL+jOOrLTNKFUsxwqgkk9ABzJrjCQmWU7VyzscKOZyx5AenrTZ7Q+1r41G1pYI+2TwtKRhnB5bUUcxnpk8/LFbHZJ2ZyrMl7ex7AmGihYeMt5Mw/Zx1A659GKrDL/WpynU46IHm8hwrb93ad3/AFIdv3Jj/lXNfZJrMNpqHf3DhI1hlyepJwMADzJ9FdOX/wCik+o34GuW+yzRkutUgjkUMgJd1PQhRkA+kZxkejNZ4Ozp1NrQctUMXUuP9buFM1jp7x2/MqxjMjuvk3lnI9APXqah+Hu2u7jmC3saPHkBiq7JE54Jx0bHox5U/hXO3b9paRakkqDHfRBmx5srFSfbjbRhpUqst24JA7rMeHEupzR2MlxaKkrKneKrZw6YycY5528xVB7N+1SW/vfi08USblYoU3A7hzxzJzkZ+6rp2dOW0mzLHJMKfhSB1y3Ok69lOSRTLIoGB8kxyV9Q2llqMPShPbptZrRg3xOoqoPalx3NpfcGOKOQS94DuLAgrt6Y6jxVfI3BAIOQRkH0g9KSfatEdQ12z09D4UA3n+rvO6U+5FX31jhYKVTtaK9ypaDM4R12WewW7u0SHcrPgE4WMDILE+oE+zFL5e06+1C8NtpMEaqMnvZck7R1ZhyCA8sDmf8AkxeLtPL6ZcwQjmbeREUefgIVR7elIXsX4misr9hOQqTLs3norZyufQD0zW1CnGcJ1FG7WiJb4DRvbfiOJC6T2kxAz3YQgn1DIAz76nuzriKa+su+uIxHIsjxsoBHNcZyDzBzyI9VWdCCMjmD0I6ViOFVztUDccnAxk+ZPr5VyyqKUbOKvzRViq9pXEU9hZG5gWNtrKrBwx5NyBGCOYOOtQ/Y9xhc6ily1yU+TaMKEXaACGJ9vQVtdtf0NN9aP84qrfBv/Q3n14fweuiMIvCylbO+v2F/IcZql8e9o9tpvgI76cjIhU4wPIu3PaPcT6qmuM9dFlYzXJwSinYD0Lnkg9mSPdmkN2TaOdR1Yz3J7wR5mk3c9758APqzzx/Zx0qcPQjKLqT+FeYN8EX7T9V4jvEE0UVvbRtzVZB4iOoPPJwfXitK34y1m11O2tL+OIrPIihgvJlZgpKsDzIz09npFOOo7WdGiuO67wHMMscyEdQ6HI9x6H1GlGvC9pQVgsePE/EENjbPcTk7V6ADLMx6KB6T91LTRe0LVNUnaPT4IYEXmzyZk2g8hk8sk+gCr12gcIDU7UQGUxFXDq+3eMgEEFcjIwfTRwBwdHplsYVcyO7bpJCu3ccYAAycADyyep9NKnKlGk285eIO9yl8W6nxBp8JuGltpolxvKRnw5OBkHBxnz9dTvZd2h/0mJI5YxHNGATtJKup5ZAPNSD1HP8A5VP8fso0q9L4x8WmHP0lCF9+4jFJr4PX0hL9ifzLW8YxqUJSaSa4oWjHbxj9G3n7tcfympF/B9+lX/d5Pzx09OMfo28/drj+U1Iv4Pv0q/7vJ+eOnhvl6gPU6AvpFXG5NwPn6K1liifkpKn0VJyRgjBGRWodPXOVJUj31wpqxZqWkQ3bg2QuSRjB6fhX0kjJGCo+cSTyz7K+ruAxnevv/wDPQaGumxuT5vQrj5p/6VWoj5+PK3z4wfWKO7hboxX2/wD3R8dRvnxj2ivSK0jcZXcKNPAD4XTmzlXGPSM1zZ2urjWroZzzj5/7KOupYYgowByrlztg+m7v60f8mOu3/HybqPoTPQ6K4H+jLP8Ad4fyCpyoPgf6Ms/3eH8gqcrgqfG+pSPO4+Y3sP4Vy52e6nFba1HPO4SNGuSzH7KUD2kkgD1muo7j5jew/hXKnBmkrdazDA4yjTMWB6FV3Ow94Uiu7A22Kl9LepMuAy9S7QNYuQZNO091t+e2Roy7uPSAcDn6AD7TUDovbTexThbyNJEDbXAUxyJzw394egjyxy610AqgDAGAOgpA/CF0pI7yCdBhpkYPgciUIAJ9eDj+6KeGlSqy3bggd1mPmyulljSSNgyOqsrDoVIyD91eeqalFbwvNM4SNBlmPQeQ9pJIAHmSKrHY9Mz6JaFjk7ZF9yyyKv3AAUuPhB8RFp47FT4IwJJAD1ds7QfYvP8Av1z08Pt1nT5N+Q28rlisePtQ1Od49KgjihQjdcT5b2chyBP9XmeVeXFGva9piieY21xBkBiiEbSeQz0KgnAz6TWj2ddoemWGnxQM0neeJpSIjguxJ6+eBhc+qvXjrtZsbiwnt4UkkeVCg3JtVc/tEk55dRy6gdOtdO6kqmyqfZ0087ivlqXns/45h1OEsi93KmO8iJ3Yz0IPLcp9OBWn2o8X3GmwxTQxRyIzFG37sg4yuMEcuRpT9hNpcf0oskaN3IjlEr4O3aV8Iz0zvCcvUaY3b8P80j1TxfleonQhDEqGqYJ3RCQ9tJ+IbzEj3jSMqRJu2hcDDN1PuHX1VFcH9qepz6hDDIiSLI4VkEe0geZB6jHXn6Kmvg6WafF7mbaO8MgTd57QoOM+jJzTgorTo0pSgoX8bgrvMqvHvHEOmQhpFMkj57uIHBbHUk89qjlzwetU7hnijW9UDS2y21tCCV3OrPk+gdSfWcVYO0js6GqPE4uDC0YZf0feBgSD03Lg1aOHNFjs7WK2izsjXGT1Y5yzH1kkn31ip0oUlZXl48B2dxU8W8Wa5pbo1wbeWJzhXVDtJAztPQqf+lMLs+4uXUrTvgndurFJEzuAYc+RxzBBB/8AM1Xe3x0Gk4bqZo9ntw2f93NRvwc/1O5+2H5BWs4xnht5azT4Bxsena5xxfadcRLAYu7kQkbk3MCDhuecY5j+NeVl2qTPZwJbW5vL50LShFIji8RALBR1+by5DnzPkY74Ryfqh+0H5at3YjpqRaRFIoG6Yu7nHM4cqB7gv8apqnHDxm4539RZ3FxqfahrdtIBcRrFnojwFQQOuCevtBpkdm/aVHqOYpFEVyBnYDlXA6lM8/7v41btd0aG7geCdA6MPPqD5Mp8mHprlfUrabStTZFb5S2lBVv6w5Mh9jKRkeurpxpYmLio7MlyB3R0D2ocV3WnQRzwQxyRltjl92VJBKnkR4Tgj249NY7LOOG1OCUyoiSxOAQhOCrDKnB6cww91S+p2sepaWVx4bmBWXPkWUOh9oOPeKSXYdqRt9WMDnAmR4yPLep3L7/Cw/vVjTpRnQll2ojbzOjqVHGXafdWmotZRW0UvOMRncwZt4GAfIHJx91NY0juBLb+keJLq9IzHAzFT6T+jg/3FLf3azw0Y9qU1dJefAJDP73VP6lp98tYqxUVjvPBDscrdrP0zd/XX+WtdLcOoDY2wIBBghyCMg+Ba5p7Wfpm7+uv5Frpjhg/+htvsIfyLXfjO5p9P6Jjqzcgs40OUjRfqqF/AV70UV5hZr3/AOik+o34Gucuwf6XX7KX8BXRt/8AopPqN+BrnLsH+l1+yl/AV34XuanQiWqOlaQ3wjf1q1+yf84p80hvhG/rVr9k/wCcVGA75DloNPs2+iLP7FKWvwi9Hw1tdgdQ0L+0eKP+G/7hTK7Nfoiz+xStbtY0n4xpNwo+dGver7U8R/gDRSqbGJv4sGuyY7MdcE+kQSu3ONCkhJHIx8iT6PCAfYaqXY7bm7vb7VXHz5DHFnqAcFvuXYPvpdcJcX/F9LvrPnvn2iID0v4Jf93b91dDcFaGLOwgt/NEG/1ueb/xJrTEQ3Kn/wCnl01foJZk2aU3aH2QLcO1xYsscrZLwtyR29Kn9hj5jGD6vNqT3KIVDMAXbaufNsE4HrwDXrXJSqzpPaiU1c5j0DjTUtHl+LyqxRT4reXOAP7B/ZB8iMj1GugOEOKINQthPAT12uh+cjY5g/fyPnVU7dNGil01p2AEsJUo/ngkBlz6D6PSKqPwcmbv7sc9ndx59G7cce/Ga7aqhXouqlZrUlZOxe+2v6Gm+tH+cVVvg3/obz68P4PVp7a/oab60f5xVW+Df+hvPrw/leph8nLr6B/IlPhB3BXTY1HR51B9ysw/iKgvg4oM3h8/kh7vFV07ZtJNxpMpUZaHEvuX5/8Au5PupUdhnECW2oGKQhVuFCBicAODlB78ke0irpLawklHUH8R0hRWM1hnAGTyA6mvMLMk460vtf7UYVm+LWETX1wTgLGfkwfW2DkD1cuRyRUN8IHiCWG3htoyVWfeZGBwSq7fD7CW5+zHnW12A6bEmnNOoBlklcO3mAuAqez9r+9XZCjGNLezz5IlvOxp8T8Majd2VxcanciNYoZpUs4B4NyIzJvY9cEDlz9oqsfB5+kJfsT+ZacHaNerFpN4znAaCVB62dSij72FJ34PTf5xlH/wn8y10UpueGnfQTWY7uMfo68/drj+U1Iv4Pv0q/7vJ+eOnnxkf823n7tcfympGfB9+lX/AHeT88dRhvl6gPVHRlfEykqQDg45Gvute9nKLkDPOvPRZqWlwQTHJ7Of4V7W9mUfIPh9FfM0QmUMvI/+cjW3ApCgE5PpqmwMPbqeqg16KuBgchWaKgArlntg+m7v60f8mOupq5Y7YPpu7+tH/Kjr0f8AG94+noRPQ6L4H+jLP93h/IKnKguBTnTLP93h/IKna4anxvqykedx8xvYfwrmjsm/0hg+vc/yZa6XuPmN7D+Fc0dk3+kMH17n+TLXbg+6qdPUmWqOm6SHwj/nWfsl/FKd9JD4R/zrP2S/ilZYHv19fwOWheexj6DtP9t/PlpH9sLE63d59Mf3dzHj+FPDsY+g7X/bfz5aVfb7opi1EXIHguEXJ/toAhHq8IX+NdWHkli5rnf8ifwj+0gj4vFt6d2mPZtFblUDsa4oS60+OEsO+t1COvmUHKNh6RtwCfSDV+zXnVYOE3FlIzS27fvokfbxfg9MJrtBIIi47wqWCZ8RUEAnHoBYDPrpe9v30SPt4vwetMN3sQehofB1/Ubj7f8AwLTYpTfB1/Ubj7f/AALTZNPGd9IUdDwvLpIkaSR1RFGWZjgAesml3d9pr3Mxt9ItTcuPnTP4IU9fpI69SOnLNUbt84hkkvRZhiIoVRivk0jLnJ9OFIA9GTTb7NNNig0q1ESgb4Y5HPmzuoZiT7Tj1AAVe5jSpKpJXb0XAL3dhY9p3Cd0tg17qF4ZpwyKkSDbDEGbxAD9o+vA99Tnwc/1O5+2H5BW/wBv16qaWIyfFLMgA9SgsT/AD31ofBz/AFO5+2H5BWzk5YRt8xfyND4R3S09sn+Grx2QfQtp9WT+a9Uf4R3S09sn+Grt2PSA6La4OcCQH1HvXqKnykevqC+Iuhrnj4QdsF1GNx+3Cuf7rN/1/hXQxNc98YxHWuIPi9ucxxgI0g5gKp+Vf2ZbaPScempwGVRy4JZjloN7szRhpFnu69yp9x5r/DFI7tDtzp2vtMg5GRLhQD13HLj1ZYOPYRXSVlbLFGkaDCIqqoHQKoAA+4UoPhF6VmK2ugPmu0Tf3gWX8rVWEqJ13ylcJLIvfHXEKwaRNdIwO+Id0RzBMgAQj0jxZ9gqP7GdC+LaVGxHjuPlm9jDwf7uD76WWnap/StvpWlcyY3Jn+pGCE5/ZlhXQsaAAADAAAA9Q6VFaO6hu+Ld/otAWbufVFFFcZRzhxP2fardXs9x8VIEkjMAXTIXPhB8XXbindwDDOmnQR3MZjljXYwJDZ28lORy5jFWHFFdNXEyqRUWlkJRsFFFFcwyP4g7z4pP3KF5DG4RQQCWKkDry6mkp2a8EalZalDNLbER+JXIdDhWHXr6cU+6MVvTruEXFLUTVzApSdtXB95fT27WsPeKkbhjuUYJYEdTTcoqKNV0pbSBq5Wuzq0nh02CG5j7uSNShXIbkCdpyPSMGrFKgKkEZBBBHpB6191Acd64LPT55ycMEIT1uwwn8Tn3Us6k8tWw0Qgex7h74zqqE847c96x8iVPyfn/AFsH+7XTtLfsf0NLCwRp2VJ7tgwDEAkY+TQZ6nGWx/aPopkCujG1d5Vy0WQoqyKV2qaDdXlmi2hAljlWQeLYfCDjafJgcEeyq1ZdoerW6iO70eaV1HOSPcAfbtRlJ9h91Nqis4Vko7MopodhI8RS6xrirAtibO3DAt3pIyR0JLKpIHUAL76ZHAXB8Wm2vdId7sd0shGN7YxyHko8h7fTVmrU1LUI4IzJK21AVBOCeZIA6esinOu5x2Iqy5ILcSp9rel3N1p/xe2iMjvImcMq7VXxZOTz5gD31BdivDl7YtcJdQbEkCMrblbxLkY5H0NTUryuZlRGd2CqoLMxOAABkk+gAUo15KnurZMLZ3PtlBGDSI4/7HpllabTlDxsc9xkB0PmFzyZfQOo6c6delapHcIXj37QcZZHjzyBBG4DcpBGCOVfd5qEcbxo7YaVikYwfE20tj1clJ91FGrUoy7P2BpMQmk8W8Q2yCL4vPKF5DvLaR2wOWNwGSPXzqzaXo+tanJGdRf4vaqys0IAQy7SGA2g5wfWeXopwUVpLFJ5xgk+YtkonavwS2pWyd0QJ4SxTPIMDjcufLOAc+qlDw5Lrelu8cNrPhj4kMLyxk+kFRjOOWQa6RmvI1dI2kVXfOxCwDPgZbaOpwK9xRSxUoQ2JK68Qcbu4otP4d1LVlaTVT3UKo/c24GzdIVIV2GcjbnIzzyPLzgeyzhPU7HUo5pbNxEwaORt0fhVseLG7PJgD7M0/MUYo/25WcbKz4cg2SD41hlk065jgj7ySSJ41XIHzxtJyeXIEn3UquyfgzULHUllntiI2R42beh25wwOM5PNQPfTteRQQpIBOcDIycdcDzr7rOnXlCDglkxtXdzNeUrr81iOfl6a9a07+13DI+cP41itRnlDbMknh+aevs/61I1BycR28OEubiKJ+XhdwrYPQ4PTPprfj1OJpRCrguYxIAOYKE4BB6EZFVKMtWgN2iisGoACa524w4A1S7v7i4W1IWSRiuXTO0cl8/QBXQ8MqsMqwYc+YII5HB5j18q+63oV5UW2kJq5XOz6CePTbeK5j7uWJO7K5B5KSEIIPmoH8asdakeoRmZ4A3yiKrsuDyViQp9HMqfurwvNetYn7uW5hjcAEo0iq2D05E5rOV5SbtrmBs6kzCGQopdgjbUBALHBwBnkMmkNwJwLqlpqdvcyWx2q53nemdrqVY9fIMTTug4gtnaNY50kMrMiFCHBZULsMjIBCgmpOtadaVKLjbXmDVzNKvtr4Uu75rb4rF3mwSbvEFxnbjqfUaalFZ0qrpzUkDVyo9lenT22mRW9zF3ckbSDGQchnZweX1iPdUhxnwxFqFq1vLy80cDLIw6EfgR5g1PUUOpJz21k73Cxy9qfAWq6fOHiilYqfBPb7m9PkviXI6gjHPFT2mapxNcYjT4wvpd4liGPrMo/hzp/3Eyopd2CqoJZicAAdSSegogmV1DowZWAKsDkEHoQfMV1vHOS7UE3zJ2Sn9nnBTWQknuZjPdzY7yQktgDooJ5n1n1D0Vp9smjXV5Zx29rD3hModjuC7QqsB1PPJb+FMCiuZVpbzePUq2VhZ9iugXdlHcQ3UBjDMrq25WBONpHI8sYB99MysV8rKCxXcNwAJXIyAemR5ZwfuqatR1JOTBKwqO2Ts7mu5Fu7Qb5AoWSLkCwGdrKTyJGcEeyqXwxruvWUYtobWZkBIVZLeRguT5HAwuTnriujq8xKu4ruG4AErkZAPQ49Bwfurohi2obEoppcxOPETetcDahe2E91e/KXxCC3gUgLEodS4Azt3Mufu61udiehX9lJPHdWzRxSKrK5ZCA68sYBJ5g9f7PrpuUVLxUnBwaVn5dA2RK/CO6Wntk/wANVngD+nYIA9hCzwSZKhtjITnBIBYEHIx7qs3wjulp7ZP8NXjsg+hbT6sn8166t5sYWOSefH6iteRWhoev36d3eXMdpCw8axAd4w8x4T/i++r3wnwrbafD3VumM43uebuR5sfv5dBmpyiuGdaUls6LkikgqldscQbRbnPkIyPaJFx/099XWln233rPbwafD4pruVBt/sKc+7x7OfoBow6vVj1B6EF8Hnh/AmvnHM/JR+zIaQ/eFHuPpp01FcL6MtnaQ2ycxGgBOMbm6s3vbJqVoxFXeVHIErIKKKKxGFFFFABRRRQAUUUUAFadzq1vG2ySeJG67WkVWx5cic1uUuO0Dspj1G4+MpcGGUqAwKd4jY6HqCp+/oOVaUowcrTdkJluveK7GJS0l5AAP/kUn7gc0v4S2v3ySbSNMtWyNwI+MS+z0Y+4Z/rctXQ+wmJJA11dGVR/7cad2D7W3E49QA9tNyxs44Y1jiRURRhVUYAHqreUqVLu3d8+X7Fm9Ss8aD/1Omfvn/8ACWoq44huTZHUkl8Kzspttq7DEJu7Izjd3pAznOMnGKtuq6P389tKXwtu7ybcZLMUKLzzyADMenXFeMfC1sHLhDgy993e9u673Od+zO0Nnxe3n1qIzgkr+83kFiBn164WOQ7+a6nFbg4H6JpIgV+5jzryu9XuxDqlwLjHxV544o9ibeUUbqzHGSQWI9lT8/B9q8xlKvuaVJiokkCd6hUq+wHbu8Iycc8VsycPQGK4iKHZcszTDc3iLKqtzz4fCqjl6Ke8prh5dP2FmVr+lbmKaeKS8QD4nFcCaSNdsTM7ow2qRuTw5APPJ86itX1OWS3v4ZHkdImsTGZUVJPlHBbIAGBkcgRkVeL/AIZtpt/eR53wrA3iYfJqxZRyPIhiTnrWunB1qFkUrI3e933haWR2fuzlCWJJJHppxq01nblwXgFmevGOrta2ckyAFxtVc/NBZgoJ9Qzn3VVuL7m4hW6tXmM0c2n3kgZggdHjTDDwqAUYOPLIwefoveoWMc8TxSoHjcEMp6EVHR8MW4SRCHcSRGFmeRnfuiCNgYnIHM+85qKU4x1Q2j20WMiyhBck9yniIGfmD0DHL2UvNLgkNjoYWZgzTAhyqsUBt5cgDGCcZwTnBOTnGKaUFuERUX5qgKB15AYH8KiLHhO2iEYRXxFKZYgZHYIxUphQT4U2kgL0GelFOqo3v7yfqDRV04hu9kduGDyveT2/e+FGMcaGTPQqHI5ZxjzxVu4cS6EGLwoZAz4KnOUz4NxwAXx1wMV43fClrJG0bRnDTd/kMyusvLxowOUPIdK3rTS0jhMKl9pBBLOzOc9SXYli3rzROcHGyXl7+wJC74tWadpNQihDraOjQyb8EJA5a5wuMnedy9RkItSmv69cPLN8VnCRJpwu0wisWfdLtyTnCkIAR9xFXPT9OjhgSCNcRooRVJJ8IGMZPM8qi7XhC0jRkWMhWgNuRvc/IlnbbzPLBdsejPqq1WhxWmnT3+RWZWrjie5thNI7ib/N63SptCqkmSuBjn3fQ4JJ6869L2+1KCzuLh3Tb3MbRklZGEpcb8BUUd2VIwpyc551a/8A8ft85Me75D4uQxJBi81IPI9T99alvwdapA8AEhjcBSrTSOFUEEKmWOxcgchjpS3lPly4BZkfMzxXloJXE7d1duZGjQOOSEKpA8I8vXyzmsaPeXEtiL97xYu8heTYyKYIQQTGT0YlBjJLeLnyHlZJdLjaWKUg74ldUOTyDABsjoegqKj4LtFWRAj93Irq0PeyGEBzltse7ahJ55A61KnFrP8AC8R2KpfcS3US3YSV22RWckUk0ag5lm7tztGPAQOQOD19VTmj39xHfXUE0xmRO5ZWKqpAdSSvh5ciOXqrei4KtFVxtdu8WNXLyyOzCN98eSzE8j09QA6Vu6bboZ5ZdmHcIGOTghc7eXTIyedXKpBp2XkvD9isVu/Mp1a7EMSyu1jbqFdtic5Zhljg8vVjnUbY6DNbTRW0VyUeHTiDIEDEsJSRgN0TOeXXHLIq/JpUYuWuQD3rIsbHccbVJKjHTqT99Yn0yIzGcqTJ3RjJBPNMlsY6ZyalVrZeA7FJt+LLkxpuZd93ZwSWwCjlOzLHIP7SgvG+D5bvRUrb6jNHqPc3cjorsRbYVO4mUR81JxuWYNlsZAIAxnnX3omnRyyWzxwvHBaRskIlRkkLFdnR/EFVARkjmWz5ZqXTh6ETLKd7MjO6BnZlRmBDFVJwDgkerJxVTlBNq3vh76iVynaFrUjR2NrGVhNxLflpERRtSKaXki4294xxzwf2jW5xVf3FtFIFvGeSK2klVFiTvCVLlXlPzViwAvRc7Wxz5Cel4StWgSHayrG7yRssjpIjuzM5VwdwyWbz6HFeV1wXaSY3iU4jMTfLS5kTLHEh3fK82Y889aN7T2r9eC9+AWZpaFKX1WZj1axsyfaXnJrHagg+Ig4GfjNpzxz/AE6VYLLRoopTKgO8xxxElifAmdg5ny3Hn66+tY0mK5jEcyllDo+ASviU5Xp6xWaqLeKXBWHbIr3GMLNe6YsbmIma48YAJUfFpc4B5ZxnnjlnODUNacTXciWsCsGlknvI3lG2NmSAyY25UqrnaM+E8gfdfLrTY5JYZXBLwszRnJGCyFG5efhYj31HXHCVq8QiKMAJWmVld0dJGYszK4O5SST0PnVQqwslJe8/0JogxPqHfWltNOsTyLctI0aq5IRl7rBIADbSMnGOvLzHzc61Ot5CEuDKj3bQuFjVYUXYxCburSgqCSCR5YFWe20CFHidQxaFXVGZ3dsPzfcWJLkkZyc1pR8G2iyiYI+4SmZV7x9iyc9zKmdqlsnOBzpqpC+a8l4hZlZ0zWb3ubO5a43rPcyW7xGNRgd7KkbqQM7hsBOeR9VS3Cutz3DxRuy74ROt3gDm6SGOIY/Y3AGTl6hWlwhpyWlpHPPBcNN3s+E2yzGPfNLgrHzEQZCMsAPnHJ5mrHwzphiE0rqEluZTK6jnt5BUUnoSFUZ/tFqqq4Lasunn7+wI0uMnaXu7OOMSmQ75kLbAYUYFgWxgb22rjzBaoLh24u49PubOFQLq0l2rHlWPcu4kUKT4S3dOVXPLKirxDpkazyXAB7yRUViWJG1M7QB0A8RPL0mtW94dhlmMx3rKVRS6SPGSEYsnzTzwSfcSKzjUio7L01+vvIditXGtTNaxTQSzyQpLKt0e7QXUQUHlsK4JR8bsAkr0zWxb6rLdzSRQXRRIbeCRZVVCZmkVmDMGUgJgDkMcy3TFTA4WgCbVMq/pNxWV1Zy5BkLkHLEkdetZm4VtiysqtGViEI7t2jzEOiHaeajy9GTjrVbyn7SFZla4f4hub9ooe8+Ln4r3srRhSzP3rxDZvBCx5jZumTuXnWzcXbx3V6O+iiZLazJuGiBOS0qkkA5bOPCuTgt59Km77hW2k7vwtGYk2RtDI8DLHy8GUIOzkOXTkK+rvha2kEodCe9SJH8bZ2xEmLBzlWUnO4c80bynfJZdFzQWZRNa1CeWG4heWTbFe6eI2dUWTa7RN4hjHzm3DlnkM+dTPEGtNaXN7IoQsltZBXKjO6SaSIFyMFkUkNtz6cYzU0eDLUxSRlZCJTGzsZZDIWjIMbby27cMDnnyFbknDtu3eb0L97EkMm9mbdGm7aDk9fExz1Oap1afLL/nowsyra/q91ZySRiczB7O4mRnRN0UkQX+qADGd3Qjkcc6kNCv7kX6QTTd6stmJ/mKmxw8asFx+wd+cHJGOpzUovC1vsdGDyB4jCWkkd37o9UDE5APn6cDPStyHSIllSYL40i7lWyT8nlSR6+arz9VQ6kLWt5L6BZii+Ec/wCqDz+UP5avXY+f8y2vsk/mvXnx12dR6nKkktxIgjXaqIFxzOSckZyeX3VMcGcMrp9sLdJWkQMzKXABGeZHLyz+NaTqweHjBPNMEs7k9UcddtckfGoMjkR3qcvTnnyqRNJzXuwxZJnkt7vu1di3dvHv25OSAwYZHo5e81jRjTk+3Kw3cvmu8e6faxl3uo2IHJI2Ejt6gFzVe7PtHmurp9YvV2vKNtrEf/ah/ZPtI6e0nz5eXB/Y3a2sgluJPjUinKgrsjU+nbk7iPWceqmZirnKnBONPO+r/oSu9TNFFFcxQUU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15616" y="3068960"/>
            <a:ext cx="5184576" cy="3711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smtClean="0"/>
              <a:t> Responsività:</a:t>
            </a:r>
          </a:p>
          <a:p>
            <a:pPr algn="r"/>
            <a:r>
              <a:rPr lang="it-IT" sz="4000" b="1" smtClean="0"/>
              <a:t>Differenza minima reale</a:t>
            </a:r>
            <a:endParaRPr lang="en-US" sz="4000" b="1" dirty="0"/>
          </a:p>
        </p:txBody>
      </p:sp>
      <p:cxnSp>
        <p:nvCxnSpPr>
          <p:cNvPr id="8" name="Connettore 1 7"/>
          <p:cNvCxnSpPr/>
          <p:nvPr/>
        </p:nvCxnSpPr>
        <p:spPr>
          <a:xfrm flipH="1">
            <a:off x="467544" y="1412776"/>
            <a:ext cx="82089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t="18478" r="10028" b="10737"/>
          <a:stretch/>
        </p:blipFill>
        <p:spPr bwMode="auto">
          <a:xfrm>
            <a:off x="98813" y="1563311"/>
            <a:ext cx="8988425" cy="517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510723" y="2452787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513146" y="2791561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004048" y="2791561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465474" y="278092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3491880" y="4735777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982782" y="4735777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6444208" y="4725144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4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nta Teresa di Gallura - Settembre - 2007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11560" y="62068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Arial Black" pitchFamily="34" charset="0"/>
              </a:rPr>
              <a:t>GRAZIE</a:t>
            </a:r>
            <a:endParaRPr lang="it-IT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6809E-6 L 0.69288 0.81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0" y="4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sz="half" idx="1"/>
          </p:nvPr>
        </p:nvSpPr>
        <p:spPr>
          <a:xfrm>
            <a:off x="4929188" y="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it-IT" sz="2400" smtClean="0"/>
          </a:p>
          <a:p>
            <a:pPr eaLnBrk="1" hangingPunct="1">
              <a:buFontTx/>
              <a:buNone/>
            </a:pPr>
            <a:endParaRPr lang="it-IT" smtClean="0"/>
          </a:p>
          <a:p>
            <a:pPr eaLnBrk="1" hangingPunct="1">
              <a:buFontTx/>
              <a:buNone/>
            </a:pPr>
            <a:r>
              <a:rPr lang="it-IT" sz="2400" smtClean="0"/>
              <a:t> 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sz="half" idx="2"/>
          </p:nvPr>
        </p:nvSpPr>
        <p:spPr>
          <a:xfrm>
            <a:off x="4716016" y="0"/>
            <a:ext cx="4427984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sz="2000" dirty="0" smtClean="0">
                <a:latin typeface="Lucida Calligraphy" pitchFamily="66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it-IT" sz="2400" b="1" dirty="0" smtClean="0">
                <a:latin typeface="Lucida Calligraphy" pitchFamily="66" charset="0"/>
              </a:rPr>
              <a:t>   La fortuna non sta nel</a:t>
            </a:r>
          </a:p>
          <a:p>
            <a:pPr eaLnBrk="1" hangingPunct="1">
              <a:buFontTx/>
              <a:buNone/>
            </a:pPr>
            <a:r>
              <a:rPr lang="it-IT" sz="2400" b="1" dirty="0" smtClean="0">
                <a:latin typeface="Lucida Calligraphy" pitchFamily="66" charset="0"/>
              </a:rPr>
              <a:t>   fare ciò che ci piace,</a:t>
            </a:r>
          </a:p>
          <a:p>
            <a:pPr eaLnBrk="1" hangingPunct="1">
              <a:buFontTx/>
              <a:buNone/>
            </a:pPr>
            <a:r>
              <a:rPr lang="it-IT" sz="2400" b="1" dirty="0" smtClean="0">
                <a:latin typeface="Lucida Calligraphy" pitchFamily="66" charset="0"/>
              </a:rPr>
              <a:t>   ma nel far si che ciò </a:t>
            </a:r>
          </a:p>
          <a:p>
            <a:pPr eaLnBrk="1" hangingPunct="1">
              <a:buFontTx/>
              <a:buNone/>
            </a:pPr>
            <a:r>
              <a:rPr lang="it-IT" sz="2400" b="1" dirty="0" smtClean="0">
                <a:latin typeface="Lucida Calligraphy" pitchFamily="66" charset="0"/>
              </a:rPr>
              <a:t>   che facciamo  ci piaccia. </a:t>
            </a:r>
          </a:p>
          <a:p>
            <a:pPr eaLnBrk="1" hangingPunct="1">
              <a:buFontTx/>
              <a:buNone/>
            </a:pPr>
            <a:r>
              <a:rPr lang="it-IT" sz="2000" b="1" dirty="0" smtClean="0">
                <a:latin typeface="Lucida Calligraphy" pitchFamily="66" charset="0"/>
              </a:rPr>
              <a:t>                             </a:t>
            </a:r>
          </a:p>
          <a:p>
            <a:pPr eaLnBrk="1" hangingPunct="1">
              <a:buFontTx/>
              <a:buNone/>
            </a:pPr>
            <a:r>
              <a:rPr lang="it-IT" sz="2000" b="1" dirty="0" smtClean="0">
                <a:latin typeface="Lucida Calligraphy" pitchFamily="66" charset="0"/>
              </a:rPr>
              <a:t>                            </a:t>
            </a: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NIETZSCHE</a:t>
            </a:r>
          </a:p>
          <a:p>
            <a:pPr eaLnBrk="1" hangingPunct="1">
              <a:buFontTx/>
              <a:buNone/>
            </a:pPr>
            <a:r>
              <a:rPr lang="it-IT" sz="2000" dirty="0" smtClean="0"/>
              <a:t>   </a:t>
            </a:r>
          </a:p>
          <a:p>
            <a:pPr eaLnBrk="1" hangingPunct="1">
              <a:buFontTx/>
              <a:buNone/>
            </a:pPr>
            <a:endParaRPr lang="it-IT" dirty="0" smtClean="0"/>
          </a:p>
          <a:p>
            <a:pPr eaLnBrk="1" hangingPunct="1">
              <a:buFontTx/>
              <a:buNone/>
            </a:pPr>
            <a:endParaRPr lang="it-IT" dirty="0" smtClean="0"/>
          </a:p>
          <a:p>
            <a:pPr eaLnBrk="1" hangingPunct="1">
              <a:buFontTx/>
              <a:buNone/>
            </a:pPr>
            <a:endParaRPr lang="it-IT" b="1" dirty="0" smtClean="0"/>
          </a:p>
          <a:p>
            <a:pPr eaLnBrk="1" hangingPunct="1">
              <a:buFontTx/>
              <a:buNone/>
            </a:pPr>
            <a:r>
              <a:rPr lang="it-IT" sz="2000" b="1" dirty="0" smtClean="0"/>
              <a:t>                            </a:t>
            </a:r>
          </a:p>
          <a:p>
            <a:pPr eaLnBrk="1" hangingPunct="1">
              <a:buFontTx/>
              <a:buNone/>
            </a:pPr>
            <a:r>
              <a:rPr lang="it-IT" sz="2400" b="1" dirty="0" smtClean="0"/>
              <a:t>               </a:t>
            </a:r>
            <a:r>
              <a:rPr lang="it-IT" sz="2400" b="1" dirty="0" smtClean="0"/>
              <a:t>Dott. Giovanni </a:t>
            </a:r>
            <a:r>
              <a:rPr lang="it-IT" sz="2400" b="1" dirty="0" err="1" smtClean="0"/>
              <a:t>Mureddu</a:t>
            </a:r>
            <a:endParaRPr lang="it-IT" sz="2400" b="1" dirty="0" smtClean="0"/>
          </a:p>
          <a:p>
            <a:pPr eaLnBrk="1" hangingPunct="1">
              <a:buFontTx/>
              <a:buNone/>
            </a:pPr>
            <a:r>
              <a:rPr lang="it-IT" sz="2400" b="1" dirty="0" smtClean="0"/>
              <a:t>    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4546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0" y="5157192"/>
            <a:ext cx="3820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    </a:t>
            </a:r>
          </a:p>
          <a:p>
            <a:r>
              <a:rPr lang="it-IT" sz="2400" b="1" dirty="0" smtClean="0"/>
              <a:t>   </a:t>
            </a:r>
            <a:r>
              <a:rPr lang="it-IT" sz="2400" b="1" dirty="0" smtClean="0"/>
              <a:t>Dott. David </a:t>
            </a:r>
            <a:r>
              <a:rPr lang="it-IT" sz="2400" b="1" dirty="0" err="1" smtClean="0"/>
              <a:t>Cioncoloni</a:t>
            </a:r>
            <a:endParaRPr lang="it-IT" sz="2400" b="1" dirty="0" smtClean="0"/>
          </a:p>
          <a:p>
            <a:endParaRPr lang="it-IT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4725" t="11074" r="7273" b="44630"/>
          <a:stretch>
            <a:fillRect/>
          </a:stretch>
        </p:blipFill>
        <p:spPr bwMode="auto">
          <a:xfrm>
            <a:off x="95741" y="1628800"/>
            <a:ext cx="9001000" cy="362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1088925" y="3436042"/>
            <a:ext cx="3168352" cy="357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660232" y="3450266"/>
            <a:ext cx="2164027" cy="357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$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79512" y="3720007"/>
            <a:ext cx="1009534" cy="357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$</a:t>
            </a: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937082" y="3717032"/>
            <a:ext cx="1221536" cy="357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/>
              <a:t>$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/>
          </p:cNvSpPr>
          <p:nvPr/>
        </p:nvSpPr>
        <p:spPr>
          <a:xfrm>
            <a:off x="681541" y="1412776"/>
            <a:ext cx="7632848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prstClr val="black"/>
                </a:solidFill>
              </a:rPr>
              <a:t>Nella sclerosi multipla</a:t>
            </a: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 flipH="1">
            <a:off x="467544" y="836712"/>
            <a:ext cx="8208912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9" name="Segnaposto contenuto 2"/>
          <p:cNvSpPr txBox="1">
            <a:spLocks/>
          </p:cNvSpPr>
          <p:nvPr/>
        </p:nvSpPr>
        <p:spPr>
          <a:xfrm>
            <a:off x="-20283" y="2348880"/>
            <a:ext cx="903649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it-IT" sz="2800" dirty="0" smtClean="0">
                <a:solidFill>
                  <a:sysClr val="windowText" lastClr="000000"/>
                </a:solidFill>
              </a:rPr>
              <a:t>Riduzione di forza del </a:t>
            </a:r>
            <a:r>
              <a:rPr lang="en-US" sz="2800" dirty="0" smtClean="0">
                <a:solidFill>
                  <a:prstClr val="black"/>
                </a:solidFill>
              </a:rPr>
              <a:t>30-70%	</a:t>
            </a:r>
            <a:r>
              <a:rPr lang="en-US" sz="2800" i="1" dirty="0" smtClean="0">
                <a:solidFill>
                  <a:prstClr val="black"/>
                </a:solidFill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</a:rPr>
              <a:t>Kjolhede</a:t>
            </a:r>
            <a:r>
              <a:rPr lang="en-US" sz="2800" i="1" dirty="0" smtClean="0">
                <a:solidFill>
                  <a:prstClr val="black"/>
                </a:solidFill>
              </a:rPr>
              <a:t> at al. 2012)</a:t>
            </a:r>
          </a:p>
          <a:p>
            <a:pPr>
              <a:spcAft>
                <a:spcPts val="1200"/>
              </a:spcAft>
            </a:pPr>
            <a:r>
              <a:rPr lang="en-US" sz="2800" dirty="0" err="1" smtClean="0">
                <a:solidFill>
                  <a:prstClr val="black"/>
                </a:solidFill>
              </a:rPr>
              <a:t>Effetti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positivi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dell’allenamento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diretto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smtClean="0">
                <a:solidFill>
                  <a:prstClr val="black"/>
                </a:solidFill>
              </a:rPr>
              <a:t>su </a:t>
            </a:r>
            <a:r>
              <a:rPr lang="en-GB" sz="2800" dirty="0" smtClean="0">
                <a:solidFill>
                  <a:prstClr val="black"/>
                </a:solidFill>
                <a:ea typeface="Times New Roman"/>
                <a:cs typeface="Times New Roman"/>
              </a:rPr>
              <a:t>ADL e </a:t>
            </a:r>
            <a:r>
              <a:rPr lang="en-GB" sz="28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QoL</a:t>
            </a:r>
            <a:r>
              <a:rPr lang="en-GB" sz="2800" dirty="0" smtClean="0">
                <a:solidFill>
                  <a:prstClr val="black"/>
                </a:solidFill>
                <a:ea typeface="Times New Roman"/>
                <a:cs typeface="Times New Roman"/>
              </a:rPr>
              <a:t>							</a:t>
            </a:r>
            <a:r>
              <a:rPr lang="en-US" sz="2800" i="1" dirty="0" smtClean="0">
                <a:solidFill>
                  <a:prstClr val="black"/>
                </a:solidFill>
              </a:rPr>
              <a:t>(</a:t>
            </a:r>
            <a:r>
              <a:rPr lang="en-GB" sz="2800" i="1" dirty="0">
                <a:solidFill>
                  <a:prstClr val="black"/>
                </a:solidFill>
              </a:rPr>
              <a:t>Hayes et al. 2011</a:t>
            </a:r>
            <a:r>
              <a:rPr lang="en-US" sz="2800" i="1" dirty="0" smtClean="0">
                <a:solidFill>
                  <a:prstClr val="black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GB" sz="28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Allenamento</a:t>
            </a:r>
            <a:r>
              <a:rPr lang="en-GB" sz="28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diretto</a:t>
            </a:r>
            <a:r>
              <a:rPr lang="en-GB" sz="28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poco</a:t>
            </a:r>
            <a:r>
              <a:rPr lang="en-GB" sz="28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sostenibile</a:t>
            </a:r>
            <a:r>
              <a:rPr lang="en-GB" sz="28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da</a:t>
            </a:r>
            <a:r>
              <a:rPr lang="en-GB" sz="2800" dirty="0" smtClean="0">
                <a:solidFill>
                  <a:prstClr val="black"/>
                </a:solidFill>
                <a:ea typeface="Times New Roman"/>
                <a:cs typeface="Times New Roman"/>
              </a:rPr>
              <a:t> un </a:t>
            </a:r>
            <a:r>
              <a:rPr lang="en-GB" sz="28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arto</a:t>
            </a:r>
            <a:r>
              <a:rPr lang="en-GB" sz="28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gravemente</a:t>
            </a:r>
            <a:r>
              <a:rPr lang="en-GB" sz="2800" dirty="0" smtClean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n-GB" sz="2800" dirty="0" err="1" smtClean="0">
                <a:solidFill>
                  <a:prstClr val="black"/>
                </a:solidFill>
                <a:ea typeface="Times New Roman"/>
                <a:cs typeface="Times New Roman"/>
              </a:rPr>
              <a:t>compromesso</a:t>
            </a:r>
            <a:r>
              <a:rPr lang="en-GB" sz="2800" dirty="0" smtClean="0">
                <a:solidFill>
                  <a:prstClr val="black"/>
                </a:solidFill>
                <a:ea typeface="Times New Roman"/>
                <a:cs typeface="Times New Roman"/>
              </a:rPr>
              <a:t>		</a:t>
            </a:r>
            <a:r>
              <a:rPr lang="en-US" sz="2800" i="1" dirty="0" smtClean="0">
                <a:solidFill>
                  <a:prstClr val="black"/>
                </a:solidFill>
              </a:rPr>
              <a:t>(</a:t>
            </a:r>
            <a:r>
              <a:rPr lang="en-GB" sz="2800" i="1" dirty="0" smtClean="0">
                <a:solidFill>
                  <a:prstClr val="black"/>
                </a:solidFill>
              </a:rPr>
              <a:t>Carroll et </a:t>
            </a:r>
            <a:r>
              <a:rPr lang="en-GB" sz="2800" i="1" dirty="0">
                <a:solidFill>
                  <a:prstClr val="black"/>
                </a:solidFill>
              </a:rPr>
              <a:t>al. </a:t>
            </a:r>
            <a:r>
              <a:rPr lang="en-GB" sz="2800" i="1" dirty="0" smtClean="0">
                <a:solidFill>
                  <a:prstClr val="black"/>
                </a:solidFill>
              </a:rPr>
              <a:t>2006</a:t>
            </a:r>
            <a:r>
              <a:rPr lang="en-US" sz="2800" i="1" dirty="0" smtClean="0">
                <a:solidFill>
                  <a:prstClr val="black"/>
                </a:solidFill>
              </a:rPr>
              <a:t>)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4400" dirty="0" err="1" smtClean="0">
                <a:solidFill>
                  <a:srgbClr val="FF0000"/>
                </a:solidFill>
              </a:rPr>
              <a:t>Allenamento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controlaterale</a:t>
            </a:r>
            <a:r>
              <a:rPr lang="en-US" sz="4400" dirty="0" smtClean="0">
                <a:solidFill>
                  <a:srgbClr val="FF0000"/>
                </a:solidFill>
              </a:rPr>
              <a:t>? </a:t>
            </a:r>
            <a:endParaRPr lang="en-US" sz="4400" i="1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2800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2800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8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-36512" y="4365104"/>
            <a:ext cx="9036496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it-IT" sz="3800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3800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83592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it-IT" sz="4000" b="1" smtClean="0">
                <a:solidFill>
                  <a:sysClr val="windowText" lastClr="000000"/>
                </a:solidFill>
              </a:rPr>
              <a:t>Background &amp; razionale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r"/>
            <a:r>
              <a:rPr lang="it-IT" sz="4000" b="1" dirty="0" smtClean="0"/>
              <a:t>Obiettivi</a:t>
            </a:r>
            <a:endParaRPr lang="en-US" sz="4000" b="1" dirty="0"/>
          </a:p>
        </p:txBody>
      </p:sp>
      <p:cxnSp>
        <p:nvCxnSpPr>
          <p:cNvPr id="4" name="Connettore 1 3"/>
          <p:cNvCxnSpPr/>
          <p:nvPr/>
        </p:nvCxnSpPr>
        <p:spPr>
          <a:xfrm flipH="1">
            <a:off x="467544" y="836712"/>
            <a:ext cx="82089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84490" y="1124744"/>
            <a:ext cx="86738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prstClr val="black"/>
                </a:solidFill>
              </a:rPr>
              <a:t>In pazienti affetti da sclerosi multipla con ipostenia prevalentemente unilaterale:</a:t>
            </a:r>
            <a:endParaRPr lang="en-US" sz="3600" b="1" dirty="0">
              <a:solidFill>
                <a:prstClr val="black"/>
              </a:solidFill>
            </a:endParaRPr>
          </a:p>
          <a:p>
            <a:pPr algn="ctr"/>
            <a:endParaRPr lang="en-US" sz="1600" dirty="0" smtClean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smtClean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smtClean="0">
                <a:solidFill>
                  <a:srgbClr val="00B050"/>
                </a:solidFill>
              </a:rPr>
              <a:t>Trasferimento di forza?</a:t>
            </a:r>
          </a:p>
          <a:p>
            <a:endParaRPr lang="en-US" sz="3600" b="1" smtClean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smtClean="0">
                <a:solidFill>
                  <a:srgbClr val="00B050"/>
                </a:solidFill>
              </a:rPr>
              <a:t>Dimensione dell’effetto?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1600" b="1" dirty="0" smtClean="0">
              <a:solidFill>
                <a:srgbClr val="009A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r"/>
            <a:r>
              <a:rPr lang="it-IT" sz="4000" b="1" smtClean="0"/>
              <a:t>Metodi-1</a:t>
            </a:r>
            <a:endParaRPr lang="en-US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sz="2800" b="1" smtClean="0"/>
              <a:t>Design</a:t>
            </a:r>
            <a:r>
              <a:rPr lang="it-IT" sz="2800" smtClean="0"/>
              <a:t>: </a:t>
            </a:r>
          </a:p>
          <a:p>
            <a:pPr marL="0" indent="0">
              <a:buNone/>
            </a:pPr>
            <a:r>
              <a:rPr lang="it-IT" sz="2800" smtClean="0"/>
              <a:t>Pre-test post-test </a:t>
            </a:r>
            <a:r>
              <a:rPr lang="it-IT" sz="2800" smtClean="0">
                <a:solidFill>
                  <a:srgbClr val="FF0000"/>
                </a:solidFill>
              </a:rPr>
              <a:t>single-subject</a:t>
            </a:r>
            <a:r>
              <a:rPr lang="it-IT" sz="2800" smtClean="0"/>
              <a:t> case series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 flipH="1">
            <a:off x="467544" y="836712"/>
            <a:ext cx="82089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2" t="16716" r="26224" b="5169"/>
          <a:stretch/>
        </p:blipFill>
        <p:spPr bwMode="auto">
          <a:xfrm>
            <a:off x="1093762" y="1988840"/>
            <a:ext cx="6430566" cy="44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5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r"/>
            <a:r>
              <a:rPr lang="it-IT" sz="4000" b="1" smtClean="0"/>
              <a:t> Metodi-2</a:t>
            </a:r>
            <a:endParaRPr lang="en-US" sz="4000" b="1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smtClean="0"/>
              <a:t>Criteri di inclusione</a:t>
            </a:r>
          </a:p>
          <a:p>
            <a:r>
              <a:rPr lang="it-IT" sz="2400" smtClean="0"/>
              <a:t>Diagnosi di SM definita</a:t>
            </a:r>
          </a:p>
          <a:p>
            <a:r>
              <a:rPr lang="it-IT" sz="2400"/>
              <a:t>Età ≥ 18 anni</a:t>
            </a:r>
          </a:p>
          <a:p>
            <a:r>
              <a:rPr lang="it-IT" sz="2400"/>
              <a:t>EDSS ≤ 6</a:t>
            </a:r>
          </a:p>
          <a:p>
            <a:r>
              <a:rPr lang="it-IT" sz="2400" smtClean="0"/>
              <a:t>Ipostenia unilaterale a carico dei dorsiflessori di caviglia (</a:t>
            </a:r>
            <a:r>
              <a:rPr lang="it-IT" sz="2400"/>
              <a:t>≥ </a:t>
            </a:r>
            <a:r>
              <a:rPr lang="it-IT" sz="2400" smtClean="0"/>
              <a:t>20%)</a:t>
            </a:r>
          </a:p>
          <a:p>
            <a:r>
              <a:rPr lang="it-IT" sz="2400" smtClean="0"/>
              <a:t>Deambulazione indipendente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smtClean="0"/>
              <a:t>Criteri di esclusione</a:t>
            </a:r>
          </a:p>
          <a:p>
            <a:r>
              <a:rPr lang="it-IT" sz="2400" smtClean="0"/>
              <a:t>Controindicazioni all’esercizio</a:t>
            </a:r>
          </a:p>
          <a:p>
            <a:r>
              <a:rPr lang="it-IT" sz="2400" smtClean="0"/>
              <a:t>Disabilità causate da altre patologie</a:t>
            </a:r>
          </a:p>
          <a:p>
            <a:r>
              <a:rPr lang="it-IT" sz="2400" smtClean="0"/>
              <a:t>Nei 6 mesi precedenti lo studio: </a:t>
            </a:r>
          </a:p>
          <a:p>
            <a:pPr marL="361950" indent="0">
              <a:buNone/>
            </a:pPr>
            <a:r>
              <a:rPr lang="it-IT" sz="2400" smtClean="0"/>
              <a:t>- ricadute, </a:t>
            </a:r>
          </a:p>
          <a:p>
            <a:pPr marL="361950" indent="0">
              <a:buNone/>
            </a:pPr>
            <a:r>
              <a:rPr lang="it-IT" sz="2400" smtClean="0"/>
              <a:t>- trattamento con corticosteroidi o tossina botulinica, </a:t>
            </a:r>
          </a:p>
          <a:p>
            <a:pPr marL="361950" indent="0">
              <a:buNone/>
            </a:pPr>
            <a:r>
              <a:rPr lang="it-IT" sz="2400" smtClean="0"/>
              <a:t>- variazioni in DMD, </a:t>
            </a:r>
          </a:p>
          <a:p>
            <a:pPr marL="361950" indent="0">
              <a:buNone/>
            </a:pPr>
            <a:r>
              <a:rPr lang="it-IT" sz="2400" smtClean="0"/>
              <a:t>- deficit cognitivi rilevanti</a:t>
            </a:r>
            <a:endParaRPr lang="it-IT" sz="2400"/>
          </a:p>
        </p:txBody>
      </p:sp>
      <p:cxnSp>
        <p:nvCxnSpPr>
          <p:cNvPr id="4" name="Connettore 1 3"/>
          <p:cNvCxnSpPr/>
          <p:nvPr/>
        </p:nvCxnSpPr>
        <p:spPr>
          <a:xfrm flipH="1">
            <a:off x="467544" y="836712"/>
            <a:ext cx="82089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7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r"/>
            <a:r>
              <a:rPr lang="it-IT" sz="4000" b="1" smtClean="0"/>
              <a:t> Metodi-3</a:t>
            </a:r>
            <a:endParaRPr lang="en-US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b="1" smtClean="0"/>
              <a:t>Outcomes</a:t>
            </a:r>
          </a:p>
          <a:p>
            <a:r>
              <a:rPr lang="it-IT" sz="2800" smtClean="0"/>
              <a:t>Forza massima mm. dorsiflessori caviglia (peak torque; maximal work)</a:t>
            </a:r>
          </a:p>
          <a:p>
            <a:r>
              <a:rPr lang="it-IT" sz="2800" smtClean="0"/>
              <a:t>6MWT, 10MTW, TUG</a:t>
            </a:r>
          </a:p>
          <a:p>
            <a:r>
              <a:rPr lang="it-IT" sz="2800" smtClean="0"/>
              <a:t>QoL</a:t>
            </a:r>
          </a:p>
          <a:p>
            <a:pPr marL="0" indent="0">
              <a:buNone/>
            </a:pPr>
            <a:endParaRPr lang="it-IT" sz="2800" smtClean="0"/>
          </a:p>
          <a:p>
            <a:pPr marL="0" indent="0">
              <a:buNone/>
            </a:pPr>
            <a:r>
              <a:rPr lang="it-IT" sz="2800" b="1" smtClean="0"/>
              <a:t>Intervento </a:t>
            </a:r>
          </a:p>
          <a:p>
            <a:pPr marL="0" indent="0">
              <a:buNone/>
            </a:pPr>
            <a:r>
              <a:rPr lang="it-IT" sz="2800" smtClean="0"/>
              <a:t>Rinforzo a intensità massimale mm. dorsiflessori del lato meno affetto (6 settimane, 3 sedute/settimana</a:t>
            </a:r>
          </a:p>
        </p:txBody>
      </p:sp>
      <p:cxnSp>
        <p:nvCxnSpPr>
          <p:cNvPr id="4" name="Connettore 1 3"/>
          <p:cNvCxnSpPr/>
          <p:nvPr/>
        </p:nvCxnSpPr>
        <p:spPr>
          <a:xfrm flipH="1">
            <a:off x="467544" y="836712"/>
            <a:ext cx="82089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0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25866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3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328</Words>
  <Application>Microsoft Office PowerPoint</Application>
  <PresentationFormat>Presentazione su schermo (4:3)</PresentationFormat>
  <Paragraphs>104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Tema di Office</vt:lpstr>
      <vt:lpstr>2_Tema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Obiettivi</vt:lpstr>
      <vt:lpstr>Metodi-1</vt:lpstr>
      <vt:lpstr> Metodi-2</vt:lpstr>
      <vt:lpstr> Metodi-3</vt:lpstr>
      <vt:lpstr>Presentazione standard di PowerPoint</vt:lpstr>
      <vt:lpstr> Analisi dei dati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 computer</dc:creator>
  <cp:lastModifiedBy>Utente Windows</cp:lastModifiedBy>
  <cp:revision>27</cp:revision>
  <dcterms:created xsi:type="dcterms:W3CDTF">2016-05-18T18:33:48Z</dcterms:created>
  <dcterms:modified xsi:type="dcterms:W3CDTF">2017-11-17T10:05:36Z</dcterms:modified>
</cp:coreProperties>
</file>